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2" r:id="rId4"/>
    <p:sldId id="258" r:id="rId5"/>
    <p:sldId id="259" r:id="rId6"/>
    <p:sldId id="265" r:id="rId7"/>
    <p:sldId id="264" r:id="rId8"/>
    <p:sldId id="271" r:id="rId9"/>
    <p:sldId id="260" r:id="rId10"/>
    <p:sldId id="266" r:id="rId11"/>
    <p:sldId id="261" r:id="rId12"/>
    <p:sldId id="270" r:id="rId13"/>
    <p:sldId id="262" r:id="rId14"/>
    <p:sldId id="263" r:id="rId15"/>
    <p:sldId id="267" r:id="rId16"/>
    <p:sldId id="276" r:id="rId17"/>
    <p:sldId id="277" r:id="rId18"/>
    <p:sldId id="278" r:id="rId19"/>
    <p:sldId id="273" r:id="rId20"/>
    <p:sldId id="275" r:id="rId21"/>
    <p:sldId id="268" r:id="rId22"/>
    <p:sldId id="269" r:id="rId23"/>
    <p:sldId id="274"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38" d="100"/>
          <a:sy n="38" d="100"/>
        </p:scale>
        <p:origin x="-76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zaokrąglony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ytu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pl-PL" smtClean="0"/>
              <a:t>Kliknij, aby edytować styl</a:t>
            </a:r>
            <a:endParaRPr kumimoji="0" lang="en-US"/>
          </a:p>
        </p:txBody>
      </p:sp>
      <p:sp>
        <p:nvSpPr>
          <p:cNvPr id="20" name="Podtytu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19" name="Symbol zastępczy daty 18"/>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11" name="Symbol zastępczy numeru slajdu 10"/>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02920" y="530352"/>
            <a:ext cx="8183880" cy="4187952"/>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533404"/>
            <a:ext cx="1981200" cy="5257799"/>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533400" y="533402"/>
            <a:ext cx="5943600" cy="525780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a:xfrm>
            <a:off x="502920" y="530352"/>
            <a:ext cx="8183880" cy="4187952"/>
          </a:xfrm>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Prostokąt zaokrąglony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aokrąglony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02920" y="4983480"/>
            <a:ext cx="8183880" cy="1051560"/>
          </a:xfrm>
        </p:spPr>
        <p:txBody>
          <a:bodyPr anchor="b"/>
          <a:lstStyle>
            <a:lvl1pPr>
              <a:defRPr b="1"/>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440562F1-EA5E-403F-B25C-2CCB3194BA4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Prostokąt zaokrąglony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z zaokrąglonym rogie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pl-PL" smtClean="0"/>
              <a:t>Kliknij, aby edytować styl</a:t>
            </a:r>
            <a:endParaRPr kumimoji="0" lang="en-US"/>
          </a:p>
        </p:txBody>
      </p:sp>
      <p:sp>
        <p:nvSpPr>
          <p:cNvPr id="4" name="Symbol zastępczy teks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AFC5CFBB-81B1-4E64-B20B-93F21A4522EA}" type="datetimeFigureOut">
              <a:rPr lang="pl-PL" smtClean="0"/>
              <a:pPr/>
              <a:t>27.02.2020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440562F1-EA5E-403F-B25C-2CCB3194BA45}" type="slidenum">
              <a:rPr lang="pl-PL" smtClean="0"/>
              <a:pPr/>
              <a:t>‹#›</a:t>
            </a:fld>
            <a:endParaRPr lang="pl-PL"/>
          </a:p>
        </p:txBody>
      </p:sp>
      <p:sp>
        <p:nvSpPr>
          <p:cNvPr id="3" name="Symbol zastępczy obraz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pl-PL" smtClean="0"/>
              <a:t>Kliknij ikonę, aby dodać obraz</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Prostokąt zaokrąglony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zaokrąglony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Symbol zastępczy tytuł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pl-PL" smtClean="0"/>
              <a:t>Kliknij, aby edytować styl</a:t>
            </a:r>
            <a:endParaRPr kumimoji="0" lang="en-US"/>
          </a:p>
        </p:txBody>
      </p:sp>
      <p:sp>
        <p:nvSpPr>
          <p:cNvPr id="4" name="Symbol zastępczy teks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5" name="Symbol zastępczy daty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FC5CFBB-81B1-4E64-B20B-93F21A4522EA}" type="datetimeFigureOut">
              <a:rPr lang="pl-PL" smtClean="0"/>
              <a:pPr/>
              <a:t>27.02.2020</a:t>
            </a:fld>
            <a:endParaRPr lang="pl-PL"/>
          </a:p>
        </p:txBody>
      </p:sp>
      <p:sp>
        <p:nvSpPr>
          <p:cNvPr id="18" name="Symbol zastępczy stopki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pl-PL"/>
          </a:p>
        </p:txBody>
      </p:sp>
      <p:sp>
        <p:nvSpPr>
          <p:cNvPr id="5" name="Symbol zastępczy numeru slajdu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40562F1-EA5E-403F-B25C-2CCB3194BA4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EGZAMIN ÓSMOKLASISTY 2020</a:t>
            </a:r>
            <a:endParaRPr lang="pl-PL" dirty="0"/>
          </a:p>
        </p:txBody>
      </p:sp>
      <p:pic>
        <p:nvPicPr>
          <p:cNvPr id="35842" name="Picture 2" descr="Znalezione obrazy dla zapytania: EGZAMIN"/>
          <p:cNvPicPr>
            <a:picLocks noChangeAspect="1" noChangeArrowheads="1"/>
          </p:cNvPicPr>
          <p:nvPr/>
        </p:nvPicPr>
        <p:blipFill>
          <a:blip r:embed="rId2" cstate="print"/>
          <a:srcRect/>
          <a:stretch>
            <a:fillRect/>
          </a:stretch>
        </p:blipFill>
        <p:spPr bwMode="auto">
          <a:xfrm>
            <a:off x="755577" y="620687"/>
            <a:ext cx="7683360" cy="402175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755576" y="764704"/>
            <a:ext cx="7848872" cy="2246769"/>
          </a:xfrm>
          <a:prstGeom prst="rect">
            <a:avLst/>
          </a:prstGeom>
        </p:spPr>
        <p:txBody>
          <a:bodyPr wrap="square">
            <a:spAutoFit/>
          </a:bodyPr>
          <a:lstStyle/>
          <a:p>
            <a:pPr algn="just"/>
            <a:r>
              <a:rPr lang="pl-PL" sz="2800" dirty="0" smtClean="0">
                <a:latin typeface="ARIALpodstawowy)"/>
              </a:rPr>
              <a:t>Na egzamin uczeń przynosi ze sobą wyłącznie przybory do pisania: </a:t>
            </a:r>
            <a:r>
              <a:rPr lang="pl-PL" sz="2800" dirty="0" smtClean="0">
                <a:solidFill>
                  <a:srgbClr val="FF0000"/>
                </a:solidFill>
                <a:latin typeface="ARIALpodstawowy)"/>
              </a:rPr>
              <a:t>pióro lub długopis z czarnym tuszem</a:t>
            </a:r>
            <a:r>
              <a:rPr lang="pl-PL" sz="2800" dirty="0" smtClean="0">
                <a:latin typeface="ARIALpodstawowy)"/>
              </a:rPr>
              <a:t>/atramentem, a w przypadku egzaminu matematyki również </a:t>
            </a:r>
            <a:r>
              <a:rPr lang="pl-PL" sz="2800" dirty="0" smtClean="0">
                <a:solidFill>
                  <a:srgbClr val="FF0000"/>
                </a:solidFill>
                <a:latin typeface="ARIALpodstawowy)"/>
              </a:rPr>
              <a:t>linijkę</a:t>
            </a:r>
            <a:r>
              <a:rPr lang="pl-PL" sz="2800" dirty="0" smtClean="0">
                <a:latin typeface="ARIALpodstawowy)"/>
              </a:rPr>
              <a:t>, a także </a:t>
            </a:r>
            <a:r>
              <a:rPr lang="pl-PL" sz="2800" dirty="0" smtClean="0">
                <a:solidFill>
                  <a:srgbClr val="FF0000"/>
                </a:solidFill>
                <a:latin typeface="ARIALpodstawowy)"/>
              </a:rPr>
              <a:t>legitymację</a:t>
            </a:r>
            <a:r>
              <a:rPr lang="pl-PL" sz="2800" dirty="0" smtClean="0">
                <a:latin typeface="ARIALpodstawowy)"/>
              </a:rPr>
              <a:t>.</a:t>
            </a:r>
            <a:endParaRPr lang="pl-PL" sz="2800" dirty="0">
              <a:latin typeface="ARIALpodstawowy)"/>
            </a:endParaRPr>
          </a:p>
        </p:txBody>
      </p:sp>
      <p:pic>
        <p:nvPicPr>
          <p:cNvPr id="48130" name="Picture 2" descr="https://www.parkersklep.pl/files/zdjecia/galeria/g_S0856190_b.jpg"/>
          <p:cNvPicPr>
            <a:picLocks noChangeAspect="1" noChangeArrowheads="1"/>
          </p:cNvPicPr>
          <p:nvPr/>
        </p:nvPicPr>
        <p:blipFill>
          <a:blip r:embed="rId2" cstate="print"/>
          <a:srcRect/>
          <a:stretch>
            <a:fillRect/>
          </a:stretch>
        </p:blipFill>
        <p:spPr bwMode="auto">
          <a:xfrm>
            <a:off x="431032" y="3212976"/>
            <a:ext cx="2484784" cy="2484784"/>
          </a:xfrm>
          <a:prstGeom prst="rect">
            <a:avLst/>
          </a:prstGeom>
          <a:noFill/>
        </p:spPr>
      </p:pic>
      <p:pic>
        <p:nvPicPr>
          <p:cNvPr id="48132" name="Picture 4" descr="Znalezione obrazy dla zapytania: linijka"/>
          <p:cNvPicPr>
            <a:picLocks noChangeAspect="1" noChangeArrowheads="1"/>
          </p:cNvPicPr>
          <p:nvPr/>
        </p:nvPicPr>
        <p:blipFill>
          <a:blip r:embed="rId3" cstate="print"/>
          <a:srcRect/>
          <a:stretch>
            <a:fillRect/>
          </a:stretch>
        </p:blipFill>
        <p:spPr bwMode="auto">
          <a:xfrm>
            <a:off x="3131840" y="3501008"/>
            <a:ext cx="2711434" cy="1800200"/>
          </a:xfrm>
          <a:prstGeom prst="rect">
            <a:avLst/>
          </a:prstGeom>
          <a:noFill/>
        </p:spPr>
      </p:pic>
      <p:pic>
        <p:nvPicPr>
          <p:cNvPr id="48134" name="Picture 6" descr="Znalezione obrazy dla zapytania: legitymacja szkolna"/>
          <p:cNvPicPr>
            <a:picLocks noChangeAspect="1" noChangeArrowheads="1"/>
          </p:cNvPicPr>
          <p:nvPr/>
        </p:nvPicPr>
        <p:blipFill>
          <a:blip r:embed="rId4" cstate="print"/>
          <a:srcRect/>
          <a:stretch>
            <a:fillRect/>
          </a:stretch>
        </p:blipFill>
        <p:spPr bwMode="auto">
          <a:xfrm>
            <a:off x="6300192" y="2780929"/>
            <a:ext cx="2248904" cy="3096344"/>
          </a:xfrm>
          <a:prstGeom prst="rect">
            <a:avLst/>
          </a:prstGeom>
          <a:noFill/>
        </p:spPr>
      </p:pic>
      <p:sp>
        <p:nvSpPr>
          <p:cNvPr id="6" name="pole tekstowe 5"/>
          <p:cNvSpPr txBox="1"/>
          <p:nvPr/>
        </p:nvSpPr>
        <p:spPr>
          <a:xfrm>
            <a:off x="323528" y="5589240"/>
            <a:ext cx="5760640" cy="646331"/>
          </a:xfrm>
          <a:prstGeom prst="rect">
            <a:avLst/>
          </a:prstGeom>
          <a:noFill/>
        </p:spPr>
        <p:txBody>
          <a:bodyPr wrap="square" rtlCol="0">
            <a:spAutoFit/>
          </a:bodyPr>
          <a:lstStyle/>
          <a:p>
            <a:r>
              <a:rPr lang="pl-PL" dirty="0" smtClean="0"/>
              <a:t>Niedozwolone jest korzystanie z długopisów </a:t>
            </a:r>
            <a:r>
              <a:rPr lang="pl-PL" b="1" dirty="0" err="1" smtClean="0"/>
              <a:t>zmazywalnych</a:t>
            </a:r>
            <a:r>
              <a:rPr lang="pl-PL" b="1" dirty="0" smtClean="0"/>
              <a:t>/ścieralnych</a:t>
            </a:r>
            <a:r>
              <a:rPr lang="pl-PL" dirty="0" smtClean="0"/>
              <a:t>.  </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476672"/>
            <a:ext cx="8136904" cy="1569660"/>
          </a:xfrm>
          <a:prstGeom prst="rect">
            <a:avLst/>
          </a:prstGeom>
        </p:spPr>
        <p:txBody>
          <a:bodyPr wrap="square">
            <a:spAutoFit/>
          </a:bodyPr>
          <a:lstStyle/>
          <a:p>
            <a:pPr algn="just"/>
            <a:r>
              <a:rPr lang="pl-PL" sz="2400" dirty="0">
                <a:latin typeface="AriEL"/>
              </a:rPr>
              <a:t>Do sali egzaminacyjnej </a:t>
            </a:r>
            <a:r>
              <a:rPr lang="pl-PL" sz="2400" b="1" dirty="0">
                <a:solidFill>
                  <a:srgbClr val="FF0000"/>
                </a:solidFill>
                <a:latin typeface="AriEL"/>
              </a:rPr>
              <a:t>nie można wnosić </a:t>
            </a:r>
            <a:r>
              <a:rPr lang="pl-PL" sz="2400" dirty="0">
                <a:latin typeface="AriEL"/>
              </a:rPr>
              <a:t>żadnych urządzeń telekomunikacyjnych, np. telefonów komórkowych, odtwarzaczy mp3, </a:t>
            </a:r>
            <a:r>
              <a:rPr lang="pl-PL" sz="2400" dirty="0" err="1">
                <a:latin typeface="AriEL"/>
              </a:rPr>
              <a:t>smartwatchy</a:t>
            </a:r>
            <a:r>
              <a:rPr lang="pl-PL" sz="2400" dirty="0">
                <a:latin typeface="AriEL"/>
              </a:rPr>
              <a:t>, ani korzystać z nich w tej </a:t>
            </a:r>
            <a:r>
              <a:rPr lang="pl-PL" sz="2400" dirty="0" smtClean="0">
                <a:latin typeface="AriEL"/>
              </a:rPr>
              <a:t>sali. </a:t>
            </a:r>
            <a:endParaRPr lang="pl-PL" sz="2400" dirty="0">
              <a:latin typeface="AriEL"/>
            </a:endParaRPr>
          </a:p>
        </p:txBody>
      </p:sp>
      <p:pic>
        <p:nvPicPr>
          <p:cNvPr id="43010" name="Picture 2" descr="C:\Users\Patrycja\Desktop\Screenshot.png"/>
          <p:cNvPicPr>
            <a:picLocks noChangeAspect="1" noChangeArrowheads="1"/>
          </p:cNvPicPr>
          <p:nvPr/>
        </p:nvPicPr>
        <p:blipFill>
          <a:blip r:embed="rId2" cstate="print"/>
          <a:srcRect/>
          <a:stretch>
            <a:fillRect/>
          </a:stretch>
        </p:blipFill>
        <p:spPr bwMode="auto">
          <a:xfrm>
            <a:off x="213897" y="2636912"/>
            <a:ext cx="8623969" cy="244827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476672"/>
            <a:ext cx="8424936" cy="4524315"/>
          </a:xfrm>
          <a:prstGeom prst="rect">
            <a:avLst/>
          </a:prstGeom>
        </p:spPr>
        <p:txBody>
          <a:bodyPr wrap="square">
            <a:spAutoFit/>
          </a:bodyPr>
          <a:lstStyle/>
          <a:p>
            <a:pPr>
              <a:lnSpc>
                <a:spcPct val="150000"/>
              </a:lnSpc>
            </a:pPr>
            <a:r>
              <a:rPr lang="pl-PL" sz="2400" dirty="0" smtClean="0">
                <a:latin typeface="AriEL"/>
              </a:rPr>
              <a:t>W przypadku: </a:t>
            </a:r>
          </a:p>
          <a:p>
            <a:pPr>
              <a:lnSpc>
                <a:spcPct val="150000"/>
              </a:lnSpc>
              <a:buFont typeface="Wingdings" pitchFamily="2" charset="2"/>
              <a:buChar char="Ø"/>
            </a:pPr>
            <a:r>
              <a:rPr lang="pl-PL" sz="2400" dirty="0" smtClean="0">
                <a:latin typeface="AriEL"/>
              </a:rPr>
              <a:t> stwierdzenia niesamodzielnego rozwiązywania zadań egzaminacyjnych lub </a:t>
            </a:r>
          </a:p>
          <a:p>
            <a:pPr>
              <a:lnSpc>
                <a:spcPct val="150000"/>
              </a:lnSpc>
              <a:buFont typeface="Wingdings" pitchFamily="2" charset="2"/>
              <a:buChar char="Ø"/>
            </a:pPr>
            <a:r>
              <a:rPr lang="pl-PL" sz="2400" dirty="0" smtClean="0">
                <a:latin typeface="AriEL"/>
              </a:rPr>
              <a:t> zakłócania przebiegu egzaminu, lub</a:t>
            </a:r>
          </a:p>
          <a:p>
            <a:pPr>
              <a:lnSpc>
                <a:spcPct val="150000"/>
              </a:lnSpc>
              <a:buFont typeface="Wingdings" pitchFamily="2" charset="2"/>
              <a:buChar char="Ø"/>
            </a:pPr>
            <a:r>
              <a:rPr lang="pl-PL" sz="2400" dirty="0" smtClean="0">
                <a:latin typeface="AriEL"/>
              </a:rPr>
              <a:t> wniesienia do sali egzaminacyjnej materiałów lub  przyborów pomocniczych niewymienionych w komunikacie dyrektora CKE egzamin danego ucznia z danego przedmiotu egzaminacyjnego </a:t>
            </a:r>
            <a:r>
              <a:rPr lang="pl-PL" sz="2400" b="1" dirty="0" smtClean="0">
                <a:solidFill>
                  <a:srgbClr val="FF0000"/>
                </a:solidFill>
                <a:latin typeface="AriEL"/>
              </a:rPr>
              <a:t>może zostać unieważniony.</a:t>
            </a:r>
            <a:endParaRPr lang="pl-PL" sz="2400" b="1" dirty="0">
              <a:solidFill>
                <a:srgbClr val="FF0000"/>
              </a:solidFill>
              <a:latin typeface="AriE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476672"/>
            <a:ext cx="8208912" cy="4893647"/>
          </a:xfrm>
          <a:prstGeom prst="rect">
            <a:avLst/>
          </a:prstGeom>
        </p:spPr>
        <p:txBody>
          <a:bodyPr wrap="square">
            <a:spAutoFit/>
          </a:bodyPr>
          <a:lstStyle/>
          <a:p>
            <a:pPr algn="just">
              <a:buFont typeface="Wingdings" pitchFamily="2" charset="2"/>
              <a:buChar char="Ø"/>
            </a:pPr>
            <a:r>
              <a:rPr lang="pl-PL" sz="2400" dirty="0">
                <a:latin typeface="AriEL"/>
              </a:rPr>
              <a:t>W czasie egzaminu </a:t>
            </a:r>
            <a:r>
              <a:rPr lang="pl-PL" sz="2400" u="sng" dirty="0">
                <a:latin typeface="AriEL"/>
              </a:rPr>
              <a:t>zdający mogą opuszczać salę </a:t>
            </a:r>
            <a:r>
              <a:rPr lang="pl-PL" sz="2400" dirty="0">
                <a:latin typeface="AriEL"/>
              </a:rPr>
              <a:t>egzaminacyjną </a:t>
            </a:r>
            <a:r>
              <a:rPr lang="pl-PL" sz="2400" u="sng" dirty="0">
                <a:latin typeface="AriEL"/>
              </a:rPr>
              <a:t>w uzasadnionej sytuacji</a:t>
            </a:r>
            <a:r>
              <a:rPr lang="pl-PL" sz="2400" dirty="0">
                <a:latin typeface="AriEL"/>
              </a:rPr>
              <a:t>, po uzyskaniu zezwolenia przewodniczącego zespołu nadzorującego i po zapewnieniu warunków wykluczających możliwość kontaktowania się z innymi osobami, poza osobami udzielającymi pomocy medycznej</a:t>
            </a:r>
            <a:r>
              <a:rPr lang="pl-PL" sz="2400" dirty="0" smtClean="0">
                <a:latin typeface="AriEL"/>
              </a:rPr>
              <a:t>.</a:t>
            </a:r>
          </a:p>
          <a:p>
            <a:pPr algn="just">
              <a:buFont typeface="Wingdings" pitchFamily="2" charset="2"/>
              <a:buChar char="Ø"/>
            </a:pPr>
            <a:endParaRPr lang="pl-PL" sz="2400" dirty="0">
              <a:latin typeface="AriEL"/>
            </a:endParaRPr>
          </a:p>
          <a:p>
            <a:pPr algn="just">
              <a:buFont typeface="Wingdings" pitchFamily="2" charset="2"/>
              <a:buChar char="Ø"/>
            </a:pPr>
            <a:endParaRPr lang="pl-PL" sz="2400" dirty="0" smtClean="0">
              <a:latin typeface="AriEL"/>
            </a:endParaRPr>
          </a:p>
          <a:p>
            <a:pPr algn="just">
              <a:buFont typeface="Wingdings" pitchFamily="2" charset="2"/>
              <a:buChar char="Ø"/>
            </a:pPr>
            <a:r>
              <a:rPr lang="pl-PL" sz="2400" dirty="0">
                <a:latin typeface="Arial" pitchFamily="34" charset="0"/>
                <a:cs typeface="Arial" pitchFamily="34" charset="0"/>
              </a:rPr>
              <a:t>Członkowie zespołu nadzorującego </a:t>
            </a:r>
            <a:r>
              <a:rPr lang="pl-PL" sz="2400" b="1" dirty="0">
                <a:latin typeface="Arial" pitchFamily="34" charset="0"/>
                <a:cs typeface="Arial" pitchFamily="34" charset="0"/>
              </a:rPr>
              <a:t>nie mogą </a:t>
            </a:r>
            <a:r>
              <a:rPr lang="pl-PL" sz="2400" dirty="0">
                <a:latin typeface="Arial" pitchFamily="34" charset="0"/>
                <a:cs typeface="Arial" pitchFamily="34" charset="0"/>
              </a:rPr>
              <a:t>udzielać zdającym wyjaśnień dotyczących zadań egzaminacyjnych. Nie mogą również w żaden sposób komentować zadań egzaminacyjnych.</a:t>
            </a:r>
            <a:endParaRPr lang="pl-PL" sz="2400" dirty="0" smtClean="0">
              <a:latin typeface="Arial" pitchFamily="34" charset="0"/>
              <a:cs typeface="Arial" pitchFamily="34" charset="0"/>
            </a:endParaRPr>
          </a:p>
          <a:p>
            <a:pPr algn="just">
              <a:buFont typeface="Wingdings" pitchFamily="2" charset="2"/>
              <a:buChar char="Ø"/>
            </a:pPr>
            <a:endParaRPr lang="pl-PL" sz="2400" dirty="0">
              <a:latin typeface="AriE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83568" y="620688"/>
            <a:ext cx="7776864" cy="3970318"/>
          </a:xfrm>
          <a:prstGeom prst="rect">
            <a:avLst/>
          </a:prstGeom>
          <a:noFill/>
        </p:spPr>
        <p:txBody>
          <a:bodyPr wrap="square" rtlCol="0">
            <a:spAutoFit/>
          </a:bodyPr>
          <a:lstStyle/>
          <a:p>
            <a:pPr algn="just">
              <a:lnSpc>
                <a:spcPct val="150000"/>
              </a:lnSpc>
            </a:pPr>
            <a:r>
              <a:rPr lang="pl-PL" sz="2400" dirty="0" smtClean="0">
                <a:latin typeface="AriEL"/>
              </a:rPr>
              <a:t>Przed rozpoczęciem egzaminu ósmoklasisty z każdego przedmiotu, w wyznaczonych miejscach arkusza  egzaminacyjnego (na  stronie  tytułowej zeszytu zadań  egzaminacyjnych oraz na karcie odpowiedzi), uczeń zamieszcza </a:t>
            </a:r>
            <a:r>
              <a:rPr lang="pl-PL" sz="2400" b="1" dirty="0" smtClean="0">
                <a:latin typeface="AriEL"/>
              </a:rPr>
              <a:t>kod ucznia i numer PESEL </a:t>
            </a:r>
            <a:r>
              <a:rPr lang="pl-PL" sz="2400" dirty="0" smtClean="0">
                <a:latin typeface="AriEL"/>
              </a:rPr>
              <a:t>oraz </a:t>
            </a:r>
            <a:r>
              <a:rPr lang="pl-PL" sz="2400" b="1" dirty="0" smtClean="0">
                <a:latin typeface="AriEL"/>
              </a:rPr>
              <a:t>naklejki</a:t>
            </a:r>
            <a:r>
              <a:rPr lang="pl-PL" sz="2400" dirty="0" smtClean="0">
                <a:latin typeface="AriEL"/>
              </a:rPr>
              <a:t> przygotowane przez okręgową komisję egzaminacyjną.  </a:t>
            </a:r>
            <a:r>
              <a:rPr lang="pl-PL" sz="2400" dirty="0" smtClean="0">
                <a:solidFill>
                  <a:srgbClr val="00B050"/>
                </a:solidFill>
                <a:latin typeface="AriEL"/>
              </a:rPr>
              <a:t>Uczeń nie podpisuje arkusza egzaminacyjnego</a:t>
            </a:r>
            <a:r>
              <a:rPr lang="pl-PL" dirty="0" smtClean="0"/>
              <a:t>.</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Znalezione obrazy dla zapytania: egzamin ósmoklasisty"/>
          <p:cNvPicPr>
            <a:picLocks noChangeAspect="1" noChangeArrowheads="1"/>
          </p:cNvPicPr>
          <p:nvPr/>
        </p:nvPicPr>
        <p:blipFill>
          <a:blip r:embed="rId2" cstate="print"/>
          <a:srcRect/>
          <a:stretch>
            <a:fillRect/>
          </a:stretch>
        </p:blipFill>
        <p:spPr bwMode="auto">
          <a:xfrm>
            <a:off x="251520" y="188640"/>
            <a:ext cx="4499992" cy="6363269"/>
          </a:xfrm>
          <a:prstGeom prst="rect">
            <a:avLst/>
          </a:prstGeom>
          <a:noFill/>
        </p:spPr>
      </p:pic>
      <p:pic>
        <p:nvPicPr>
          <p:cNvPr id="3" name="Picture 4" descr="Znalezione obrazy dla zapytania: naklejki egzamin gimnazjalny"/>
          <p:cNvPicPr>
            <a:picLocks noChangeAspect="1" noChangeArrowheads="1"/>
          </p:cNvPicPr>
          <p:nvPr/>
        </p:nvPicPr>
        <p:blipFill>
          <a:blip r:embed="rId3" cstate="print"/>
          <a:srcRect/>
          <a:stretch>
            <a:fillRect/>
          </a:stretch>
        </p:blipFill>
        <p:spPr bwMode="auto">
          <a:xfrm>
            <a:off x="5724128" y="980728"/>
            <a:ext cx="2592288" cy="3970068"/>
          </a:xfrm>
          <a:prstGeom prst="rect">
            <a:avLst/>
          </a:prstGeom>
          <a:noFill/>
        </p:spPr>
      </p:pic>
      <p:sp>
        <p:nvSpPr>
          <p:cNvPr id="4" name="pole tekstowe 3"/>
          <p:cNvSpPr txBox="1"/>
          <p:nvPr/>
        </p:nvSpPr>
        <p:spPr>
          <a:xfrm>
            <a:off x="5940152" y="5229200"/>
            <a:ext cx="1800200" cy="369332"/>
          </a:xfrm>
          <a:prstGeom prst="rect">
            <a:avLst/>
          </a:prstGeom>
          <a:noFill/>
        </p:spPr>
        <p:txBody>
          <a:bodyPr wrap="square" rtlCol="0">
            <a:spAutoFit/>
          </a:bodyPr>
          <a:lstStyle/>
          <a:p>
            <a:pPr algn="ctr"/>
            <a:r>
              <a:rPr lang="pl-PL" b="1" dirty="0" smtClean="0"/>
              <a:t>naklejki</a:t>
            </a:r>
            <a:endParaRPr lang="pl-PL" b="1" dirty="0"/>
          </a:p>
        </p:txBody>
      </p:sp>
      <p:cxnSp>
        <p:nvCxnSpPr>
          <p:cNvPr id="7" name="Łącznik prosty 6"/>
          <p:cNvCxnSpPr/>
          <p:nvPr/>
        </p:nvCxnSpPr>
        <p:spPr>
          <a:xfrm>
            <a:off x="827584" y="620688"/>
            <a:ext cx="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Łącznik prosty 8"/>
          <p:cNvCxnSpPr/>
          <p:nvPr/>
        </p:nvCxnSpPr>
        <p:spPr>
          <a:xfrm>
            <a:off x="827584" y="1412776"/>
            <a:ext cx="3816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Łącznik prosty 15"/>
          <p:cNvCxnSpPr/>
          <p:nvPr/>
        </p:nvCxnSpPr>
        <p:spPr>
          <a:xfrm>
            <a:off x="827584" y="620688"/>
            <a:ext cx="3816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Łącznik prosty 19"/>
          <p:cNvCxnSpPr/>
          <p:nvPr/>
        </p:nvCxnSpPr>
        <p:spPr>
          <a:xfrm>
            <a:off x="4644008" y="620688"/>
            <a:ext cx="0" cy="7920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404664"/>
            <a:ext cx="8136904" cy="646331"/>
          </a:xfrm>
          <a:prstGeom prst="rect">
            <a:avLst/>
          </a:prstGeom>
        </p:spPr>
        <p:txBody>
          <a:bodyPr wrap="square">
            <a:spAutoFit/>
          </a:bodyPr>
          <a:lstStyle/>
          <a:p>
            <a:r>
              <a:rPr lang="pl-PL" dirty="0" smtClean="0"/>
              <a:t>Arkusz egzaminacyjny do egzaminu ósmoklasisty </a:t>
            </a:r>
            <a:r>
              <a:rPr lang="pl-PL" b="1" dirty="0" smtClean="0"/>
              <a:t>z języka polskiego i języka obcego nowożytnego</a:t>
            </a:r>
            <a:r>
              <a:rPr lang="pl-PL" dirty="0" smtClean="0"/>
              <a:t> - schemat</a:t>
            </a:r>
            <a:endParaRPr lang="pl-PL" dirty="0"/>
          </a:p>
        </p:txBody>
      </p:sp>
      <p:pic>
        <p:nvPicPr>
          <p:cNvPr id="55298" name="Picture 2" descr="https://cloud6b.edupage.org/cloud/ifx7440bcec9627e1e0_Rys1.jpg?z%3A9bvhUGi%2ByozqIL0k8GXtJ7m8FrVZsK%2B8aImHOx3QBCE7%2F0XsqWCZtYsxnAndIR5J0QNjgOwjnWVxyZEp1w200g%3D%3D"/>
          <p:cNvPicPr>
            <a:picLocks noChangeAspect="1" noChangeArrowheads="1"/>
          </p:cNvPicPr>
          <p:nvPr/>
        </p:nvPicPr>
        <p:blipFill>
          <a:blip r:embed="rId2" cstate="print"/>
          <a:srcRect/>
          <a:stretch>
            <a:fillRect/>
          </a:stretch>
        </p:blipFill>
        <p:spPr bwMode="auto">
          <a:xfrm>
            <a:off x="443946" y="1700808"/>
            <a:ext cx="8140935" cy="36004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332656"/>
            <a:ext cx="7992888" cy="923330"/>
          </a:xfrm>
          <a:prstGeom prst="rect">
            <a:avLst/>
          </a:prstGeom>
        </p:spPr>
        <p:txBody>
          <a:bodyPr wrap="square">
            <a:spAutoFit/>
          </a:bodyPr>
          <a:lstStyle/>
          <a:p>
            <a:r>
              <a:rPr lang="pl-PL" dirty="0" smtClean="0"/>
              <a:t>Arkusz egzaminacyjny do egzaminu ósmoklasisty </a:t>
            </a:r>
            <a:r>
              <a:rPr lang="pl-PL" b="1" dirty="0" smtClean="0"/>
              <a:t>z matematyki </a:t>
            </a:r>
            <a:r>
              <a:rPr lang="pl-PL" dirty="0" smtClean="0"/>
              <a:t>w kwietniu -  schemat</a:t>
            </a:r>
            <a:br>
              <a:rPr lang="pl-PL" dirty="0" smtClean="0"/>
            </a:br>
            <a:endParaRPr lang="pl-PL" dirty="0"/>
          </a:p>
        </p:txBody>
      </p:sp>
      <p:pic>
        <p:nvPicPr>
          <p:cNvPr id="59394" name="Picture 2" descr="https://cloud6b.edupage.org/cloud/ifx3d7d6ceac9d19549_Rys2.jpg?z%3Ap%2BtJL0s4EmkNoda6R%2FVgAI4tuJ7%2FFwww6QHusy2NMqLes7ZuN9AlcP23Lv5WUqUtGYHIagWRms04WwVBtdw7yg%3D%3D"/>
          <p:cNvPicPr>
            <a:picLocks noChangeAspect="1" noChangeArrowheads="1"/>
          </p:cNvPicPr>
          <p:nvPr/>
        </p:nvPicPr>
        <p:blipFill>
          <a:blip r:embed="rId2" cstate="print"/>
          <a:srcRect/>
          <a:stretch>
            <a:fillRect/>
          </a:stretch>
        </p:blipFill>
        <p:spPr bwMode="auto">
          <a:xfrm>
            <a:off x="1187624" y="1052737"/>
            <a:ext cx="6552728" cy="3883568"/>
          </a:xfrm>
          <a:prstGeom prst="rect">
            <a:avLst/>
          </a:prstGeom>
          <a:noFill/>
        </p:spPr>
      </p:pic>
      <p:sp>
        <p:nvSpPr>
          <p:cNvPr id="4" name="pole tekstowe 3"/>
          <p:cNvSpPr txBox="1"/>
          <p:nvPr/>
        </p:nvSpPr>
        <p:spPr>
          <a:xfrm>
            <a:off x="539552" y="5085184"/>
            <a:ext cx="8208912" cy="1754326"/>
          </a:xfrm>
          <a:prstGeom prst="rect">
            <a:avLst/>
          </a:prstGeom>
          <a:noFill/>
        </p:spPr>
        <p:txBody>
          <a:bodyPr wrap="square" rtlCol="0">
            <a:spAutoFit/>
          </a:bodyPr>
          <a:lstStyle/>
          <a:p>
            <a:r>
              <a:rPr lang="pl-PL" dirty="0" smtClean="0"/>
              <a:t>W pracy z arkuszem egzaminacyjnym z matematyki </a:t>
            </a:r>
            <a:r>
              <a:rPr lang="pl-PL" b="1" u="sng" dirty="0" smtClean="0"/>
              <a:t>należy wyrwać ze środka arkusza 8 stron tworzących kartę rozwiązań zadań egzaminacyjnych</a:t>
            </a:r>
            <a:r>
              <a:rPr lang="pl-PL" dirty="0" smtClean="0"/>
              <a:t>, koniecznie zapisać rozwiązania zadań otwartych w karcie rozwiązań zadań egzaminacyjnych.</a:t>
            </a:r>
          </a:p>
          <a:p>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https://cloud5b.edupage.org/cloud/ifxa593ad53d6c38ee2_karta_odpowiedzi_egzamin.jpg?z%3AZN%2BpR7p%2BfND8pwKGBmvIhAA99k%2FJWtCUF8Y%2FM4mPCohFg8efAa77%2FWby6uVNEqLUdR5rA5X9uh2eTwBCzq%2BTKg%3D%3D"/>
          <p:cNvPicPr>
            <a:picLocks noChangeAspect="1" noChangeArrowheads="1"/>
          </p:cNvPicPr>
          <p:nvPr/>
        </p:nvPicPr>
        <p:blipFill>
          <a:blip r:embed="rId2" cstate="print"/>
          <a:srcRect/>
          <a:stretch>
            <a:fillRect/>
          </a:stretch>
        </p:blipFill>
        <p:spPr bwMode="auto">
          <a:xfrm>
            <a:off x="611560" y="404664"/>
            <a:ext cx="8136904" cy="575310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548680"/>
            <a:ext cx="8280920" cy="3847207"/>
          </a:xfrm>
          <a:prstGeom prst="rect">
            <a:avLst/>
          </a:prstGeom>
        </p:spPr>
        <p:txBody>
          <a:bodyPr wrap="square">
            <a:spAutoFit/>
          </a:bodyPr>
          <a:lstStyle/>
          <a:p>
            <a:pPr algn="just"/>
            <a:r>
              <a:rPr lang="pl-PL" sz="2800" b="1" dirty="0" smtClean="0">
                <a:latin typeface="AriEL"/>
              </a:rPr>
              <a:t>Zwolnienie z egzaminu </a:t>
            </a:r>
          </a:p>
          <a:p>
            <a:pPr algn="just">
              <a:lnSpc>
                <a:spcPct val="150000"/>
              </a:lnSpc>
            </a:pPr>
            <a:r>
              <a:rPr lang="pl-PL" sz="2400" dirty="0" smtClean="0">
                <a:latin typeface="AriEL"/>
              </a:rPr>
              <a:t>Uczeń, który jest </a:t>
            </a:r>
            <a:r>
              <a:rPr lang="pl-PL" sz="2400" b="1" dirty="0" smtClean="0">
                <a:solidFill>
                  <a:srgbClr val="00B050"/>
                </a:solidFill>
                <a:latin typeface="AriEL"/>
              </a:rPr>
              <a:t>laureatem konkursu przedmiotowego</a:t>
            </a:r>
            <a:r>
              <a:rPr lang="pl-PL" sz="2400" dirty="0" smtClean="0">
                <a:solidFill>
                  <a:srgbClr val="00B050"/>
                </a:solidFill>
                <a:latin typeface="AriEL"/>
              </a:rPr>
              <a:t> </a:t>
            </a:r>
            <a:r>
              <a:rPr lang="pl-PL" sz="2400" dirty="0" smtClean="0">
                <a:latin typeface="AriEL"/>
              </a:rPr>
              <a:t>o zasięgu wojewódzkim lub  </a:t>
            </a:r>
            <a:r>
              <a:rPr lang="pl-PL" sz="2400" dirty="0" err="1" smtClean="0">
                <a:latin typeface="AriEL"/>
              </a:rPr>
              <a:t>ponadwojewódzkim</a:t>
            </a:r>
            <a:r>
              <a:rPr lang="pl-PL" sz="2400" dirty="0" smtClean="0">
                <a:latin typeface="AriEL"/>
              </a:rPr>
              <a:t>, organizowanego z zakresu  jednego z przedmiotów objętych egzaminem  ósmoklasisty, jest zwolniony z egzaminu z tego przedmiotu</a:t>
            </a:r>
          </a:p>
          <a:p>
            <a:pPr algn="just">
              <a:lnSpc>
                <a:spcPct val="150000"/>
              </a:lnSpc>
            </a:pPr>
            <a:r>
              <a:rPr lang="pl-PL" sz="2400" dirty="0" smtClean="0">
                <a:latin typeface="AriEL"/>
              </a:rPr>
              <a:t>Np. </a:t>
            </a:r>
            <a:r>
              <a:rPr lang="pl-PL" sz="2400" dirty="0" err="1" smtClean="0">
                <a:latin typeface="AriEL"/>
              </a:rPr>
              <a:t>zDolny</a:t>
            </a:r>
            <a:r>
              <a:rPr lang="pl-PL" sz="2400" dirty="0" smtClean="0">
                <a:latin typeface="AriEL"/>
              </a:rPr>
              <a:t> Ślązak</a:t>
            </a:r>
            <a:endParaRPr lang="pl-PL" sz="2400" dirty="0">
              <a:latin typeface="AriE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39552" y="692696"/>
            <a:ext cx="7920880" cy="3970318"/>
          </a:xfrm>
          <a:prstGeom prst="rect">
            <a:avLst/>
          </a:prstGeom>
        </p:spPr>
        <p:txBody>
          <a:bodyPr wrap="square">
            <a:spAutoFit/>
          </a:bodyPr>
          <a:lstStyle/>
          <a:p>
            <a:pPr algn="just"/>
            <a:r>
              <a:rPr lang="pl-PL" sz="2800" dirty="0" smtClean="0">
                <a:latin typeface="Arial" pitchFamily="34" charset="0"/>
                <a:cs typeface="Arial" pitchFamily="34" charset="0"/>
              </a:rPr>
              <a:t>Egzamin ósmoklasisty jest egzaminem </a:t>
            </a:r>
            <a:r>
              <a:rPr lang="pl-PL" sz="2800" b="1" dirty="0" smtClean="0">
                <a:latin typeface="Arial" pitchFamily="34" charset="0"/>
                <a:cs typeface="Arial" pitchFamily="34" charset="0"/>
              </a:rPr>
              <a:t>obowiązkowym</a:t>
            </a:r>
            <a:r>
              <a:rPr lang="pl-PL" sz="2800" dirty="0" smtClean="0">
                <a:latin typeface="Arial" pitchFamily="34" charset="0"/>
                <a:cs typeface="Arial" pitchFamily="34" charset="0"/>
              </a:rPr>
              <a:t>, co oznacza, że każdy uczeń musi do niego przystąpić, aby ukończyć szkołę.</a:t>
            </a:r>
          </a:p>
          <a:p>
            <a:pPr algn="just"/>
            <a:endParaRPr lang="pl-PL" sz="2800" dirty="0" smtClean="0">
              <a:latin typeface="Arial" pitchFamily="34" charset="0"/>
              <a:cs typeface="Arial" pitchFamily="34" charset="0"/>
            </a:endParaRPr>
          </a:p>
          <a:p>
            <a:pPr algn="just"/>
            <a:r>
              <a:rPr lang="pl-PL" sz="2800" dirty="0" smtClean="0">
                <a:latin typeface="Arial" pitchFamily="34" charset="0"/>
                <a:cs typeface="Arial" pitchFamily="34" charset="0"/>
              </a:rPr>
              <a:t> Nie jest określony minimalny wynik, jaki uczeń powinien uzyskać, dlatego egzaminu ósmoklasisty </a:t>
            </a:r>
            <a:r>
              <a:rPr lang="pl-PL" sz="2800" b="1" dirty="0" smtClean="0">
                <a:latin typeface="Arial" pitchFamily="34" charset="0"/>
                <a:cs typeface="Arial" pitchFamily="34" charset="0"/>
              </a:rPr>
              <a:t>nie można nie zdać</a:t>
            </a:r>
            <a:r>
              <a:rPr lang="pl-PL" sz="2800" dirty="0" smtClean="0">
                <a:latin typeface="Arial" pitchFamily="34" charset="0"/>
                <a:cs typeface="Arial" pitchFamily="34" charset="0"/>
              </a:rPr>
              <a:t>.</a:t>
            </a:r>
          </a:p>
          <a:p>
            <a:pPr algn="just"/>
            <a:endParaRPr lang="pl-PL" sz="2800" dirty="0">
              <a:latin typeface="Arial" pitchFamily="34" charset="0"/>
              <a:cs typeface="Arial" pitchFamily="34" charset="0"/>
            </a:endParaRPr>
          </a:p>
          <a:p>
            <a:pPr algn="just"/>
            <a:endParaRPr lang="pl-PL" sz="2800" dirty="0">
              <a:latin typeface="Arial" pitchFamily="34" charset="0"/>
              <a:cs typeface="Arial" pitchFamily="34" charset="0"/>
            </a:endParaRPr>
          </a:p>
        </p:txBody>
      </p:sp>
      <p:sp>
        <p:nvSpPr>
          <p:cNvPr id="4" name="Prostokąt 3"/>
          <p:cNvSpPr/>
          <p:nvPr/>
        </p:nvSpPr>
        <p:spPr>
          <a:xfrm>
            <a:off x="683568" y="4077072"/>
            <a:ext cx="7848872" cy="954107"/>
          </a:xfrm>
          <a:prstGeom prst="rect">
            <a:avLst/>
          </a:prstGeom>
        </p:spPr>
        <p:txBody>
          <a:bodyPr wrap="square">
            <a:spAutoFit/>
          </a:bodyPr>
          <a:lstStyle/>
          <a:p>
            <a:r>
              <a:rPr lang="pl-PL" sz="2800" dirty="0">
                <a:latin typeface="Arial" pitchFamily="34" charset="0"/>
                <a:cs typeface="Arial" pitchFamily="34" charset="0"/>
              </a:rPr>
              <a:t>Egzamin ósmoklasisty jest przeprowadzany </a:t>
            </a:r>
            <a:r>
              <a:rPr lang="pl-PL" sz="2800" b="1" dirty="0">
                <a:latin typeface="Arial" pitchFamily="34" charset="0"/>
                <a:cs typeface="Arial" pitchFamily="34" charset="0"/>
              </a:rPr>
              <a:t>w formie pisemnej</a:t>
            </a:r>
            <a:r>
              <a:rPr lang="pl-PL" sz="2800"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Dostosowanie warunków na egzaminie</a:t>
            </a:r>
            <a:endParaRPr lang="pl-PL" dirty="0"/>
          </a:p>
        </p:txBody>
      </p:sp>
      <p:sp>
        <p:nvSpPr>
          <p:cNvPr id="3" name="Podtytuł 2"/>
          <p:cNvSpPr>
            <a:spLocks noGrp="1"/>
          </p:cNvSpPr>
          <p:nvPr>
            <p:ph type="subTitle" idx="1"/>
          </p:nvPr>
        </p:nvSpPr>
        <p:spPr/>
        <p:txBody>
          <a:bodyPr/>
          <a:lstStyle/>
          <a:p>
            <a:r>
              <a:rPr lang="pl-PL" dirty="0" smtClean="0"/>
              <a:t>Kto jest uprawniony?</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539552" y="404664"/>
            <a:ext cx="8136904" cy="5078313"/>
          </a:xfrm>
          <a:prstGeom prst="rect">
            <a:avLst/>
          </a:prstGeom>
          <a:noFill/>
        </p:spPr>
        <p:txBody>
          <a:bodyPr wrap="square" rtlCol="0">
            <a:spAutoFit/>
          </a:bodyPr>
          <a:lstStyle/>
          <a:p>
            <a:r>
              <a:rPr lang="pl-PL" b="1" u="sng" dirty="0" smtClean="0"/>
              <a:t>Uczniowie uprawnieni do dostosowania:</a:t>
            </a:r>
          </a:p>
          <a:p>
            <a:pPr>
              <a:buFont typeface="Wingdings" pitchFamily="2" charset="2"/>
              <a:buChar char="Ø"/>
            </a:pPr>
            <a:r>
              <a:rPr lang="pl-PL" dirty="0" smtClean="0"/>
              <a:t> posiadający orzeczenie o potrzebie kształcenia specjalnego wydane ze względu na niepełnosprawność</a:t>
            </a:r>
          </a:p>
          <a:p>
            <a:pPr>
              <a:buFont typeface="Wingdings" pitchFamily="2" charset="2"/>
              <a:buChar char="Ø"/>
            </a:pPr>
            <a:r>
              <a:rPr lang="pl-PL" dirty="0" smtClean="0"/>
              <a:t> posiadający orzeczenie o potrzebie kształcenia specjalnego wydane ze względu na niedostosowanie społeczne lub zagrożenie niedostosowaniem społecznym</a:t>
            </a:r>
          </a:p>
          <a:p>
            <a:pPr>
              <a:buFont typeface="Wingdings" pitchFamily="2" charset="2"/>
              <a:buChar char="Ø"/>
            </a:pPr>
            <a:r>
              <a:rPr lang="pl-PL" dirty="0" smtClean="0"/>
              <a:t> posiadający orzeczenie o potrzebie indywidualnego nauczania</a:t>
            </a:r>
          </a:p>
          <a:p>
            <a:pPr>
              <a:buFont typeface="Wingdings" pitchFamily="2" charset="2"/>
              <a:buChar char="Ø"/>
            </a:pPr>
            <a:r>
              <a:rPr lang="pl-PL" dirty="0" smtClean="0"/>
              <a:t> przewlekle chory lub niesprawny czasowo </a:t>
            </a:r>
          </a:p>
          <a:p>
            <a:pPr>
              <a:buFont typeface="Wingdings" pitchFamily="2" charset="2"/>
              <a:buChar char="Ø"/>
            </a:pPr>
            <a:r>
              <a:rPr lang="pl-PL" dirty="0" smtClean="0"/>
              <a:t> posiadający opinię poradni psychologiczno-pedagogicznej, w tym poradni specjalistycznej, o specyficznych trudnościach w uczeniu się, w tym: z dysleksją, dysgrafią, dysortografią, dyskalkulią</a:t>
            </a:r>
          </a:p>
          <a:p>
            <a:pPr>
              <a:buFont typeface="Wingdings" pitchFamily="2" charset="2"/>
              <a:buChar char="Ø"/>
            </a:pPr>
            <a:r>
              <a:rPr lang="pl-PL" dirty="0" smtClean="0"/>
              <a:t> który w roku szkolnym 2019/2020 był objęty pomocą psychologiczno-pedagogiczną w szkole ze względu na: trudności adaptacyjne związane z wcześniejszym kształceniem za granicą, zaburzenia komunikacji językowej, sytuację kryzysową lub traumatyczną </a:t>
            </a:r>
          </a:p>
          <a:p>
            <a:pPr>
              <a:buFont typeface="Wingdings" pitchFamily="2" charset="2"/>
              <a:buChar char="Ø"/>
            </a:pPr>
            <a:r>
              <a:rPr lang="pl-PL" dirty="0" smtClean="0"/>
              <a:t> któremu ograniczona znajomość języka polskiego utrudnia zrozumienie czytanego tekstu</a:t>
            </a:r>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ctrTitle"/>
          </p:nvPr>
        </p:nvSpPr>
        <p:spPr/>
        <p:txBody>
          <a:bodyPr/>
          <a:lstStyle/>
          <a:p>
            <a:r>
              <a:rPr lang="pl-PL" dirty="0" smtClean="0"/>
              <a:t>Wgląd w pracę</a:t>
            </a:r>
            <a:br>
              <a:rPr lang="pl-PL" dirty="0" smtClean="0"/>
            </a:br>
            <a:endParaRPr lang="pl-PL" dirty="0"/>
          </a:p>
        </p:txBody>
      </p:sp>
      <p:sp>
        <p:nvSpPr>
          <p:cNvPr id="4" name="Podtytuł 3"/>
          <p:cNvSpPr>
            <a:spLocks noGrp="1"/>
          </p:cNvSpPr>
          <p:nvPr>
            <p:ph type="subTitle" idx="1"/>
          </p:nvPr>
        </p:nvSpPr>
        <p:spPr/>
        <p:txBody>
          <a:bodyPr/>
          <a:lstStyle/>
          <a:p>
            <a:r>
              <a:rPr lang="pl-PL" dirty="0" smtClean="0"/>
              <a:t>warunki</a:t>
            </a:r>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404664"/>
            <a:ext cx="8352928" cy="5113644"/>
          </a:xfrm>
          <a:prstGeom prst="rect">
            <a:avLst/>
          </a:prstGeom>
        </p:spPr>
        <p:txBody>
          <a:bodyPr wrap="square">
            <a:spAutoFit/>
          </a:bodyPr>
          <a:lstStyle/>
          <a:p>
            <a:pPr algn="just">
              <a:lnSpc>
                <a:spcPct val="150000"/>
              </a:lnSpc>
              <a:buFont typeface="Wingdings" pitchFamily="2" charset="2"/>
              <a:buChar char="Ø"/>
            </a:pPr>
            <a:r>
              <a:rPr lang="pl-PL" sz="2000" dirty="0" smtClean="0">
                <a:latin typeface="AriEL"/>
              </a:rPr>
              <a:t>Uczeń lub jego rodzice mają prawo wglądu do sprawdzonej i ocenionej   pracy egzaminacyjnej tego ucznia, w miejscu i czasie wskazanym przez dyrektora okręgowej komisji egzaminacyjnej, w ciągu 6 miesięcy od dnia wydania przez okręgową komisję egzaminacyjną zaświadczenia/informacji o  szczegółowych wynikach egzaminu ósmoklasisty. </a:t>
            </a:r>
          </a:p>
          <a:p>
            <a:pPr algn="just">
              <a:lnSpc>
                <a:spcPct val="150000"/>
              </a:lnSpc>
            </a:pPr>
            <a:endParaRPr lang="pl-PL" sz="2000" dirty="0" smtClean="0">
              <a:latin typeface="AriEL"/>
            </a:endParaRPr>
          </a:p>
          <a:p>
            <a:pPr algn="just">
              <a:lnSpc>
                <a:spcPct val="150000"/>
              </a:lnSpc>
              <a:buFont typeface="Wingdings" pitchFamily="2" charset="2"/>
              <a:buChar char="Ø"/>
            </a:pPr>
            <a:r>
              <a:rPr lang="pl-PL" sz="2000" dirty="0" smtClean="0">
                <a:latin typeface="AriEL"/>
              </a:rPr>
              <a:t>Wniosek o wgląd do pracy egzaminacyjnej składa się do dyrektora właściwej okręgowej komisji Egzaminacyjnej.  Wniosek  może  być  złożony  osobiście  przez ucznia  lub  jego rodziców, lub przesłany do OKE drogą elektroniczną, faksem lub pocztą tradycyjną</a:t>
            </a:r>
            <a:r>
              <a:rPr lang="pl-PL" dirty="0" smtClean="0"/>
              <a:t>.</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WAŻNE TERMINY</a:t>
            </a:r>
            <a:endParaRPr lang="pl-PL" dirty="0"/>
          </a:p>
        </p:txBody>
      </p:sp>
      <p:sp>
        <p:nvSpPr>
          <p:cNvPr id="3" name="Podtytuł 2"/>
          <p:cNvSpPr>
            <a:spLocks noGrp="1"/>
          </p:cNvSpPr>
          <p:nvPr>
            <p:ph type="subTitle" idx="1"/>
          </p:nvPr>
        </p:nvSpPr>
        <p:spPr/>
        <p:txBody>
          <a:bodyPr/>
          <a:lstStyle/>
          <a:p>
            <a:r>
              <a:rPr lang="pl-PL" dirty="0" smtClean="0"/>
              <a:t>O czym trzeba pamiętać?</a:t>
            </a:r>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611560" y="1268760"/>
          <a:ext cx="7992888" cy="4680520"/>
        </p:xfrm>
        <a:graphic>
          <a:graphicData uri="http://schemas.openxmlformats.org/drawingml/2006/table">
            <a:tbl>
              <a:tblPr/>
              <a:tblGrid>
                <a:gridCol w="1161706"/>
                <a:gridCol w="6831182"/>
              </a:tblGrid>
              <a:tr h="2336383">
                <a:tc>
                  <a:txBody>
                    <a:bodyPr/>
                    <a:lstStyle/>
                    <a:p>
                      <a:pPr algn="ctr">
                        <a:spcAft>
                          <a:spcPts val="0"/>
                        </a:spcAft>
                      </a:pPr>
                      <a:r>
                        <a:rPr lang="pl-PL" sz="1600" b="1" i="0" u="none" strike="noStrike" spc="0" dirty="0">
                          <a:solidFill>
                            <a:srgbClr val="000000"/>
                          </a:solidFill>
                          <a:latin typeface="Arial"/>
                        </a:rPr>
                        <a:t>W terminie głównym</a:t>
                      </a:r>
                      <a:endParaRPr lang="pl-PL" sz="1600" b="1"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buFont typeface="+mj-lt"/>
                        <a:buAutoNum type="arabicPeriod"/>
                      </a:pPr>
                      <a:r>
                        <a:rPr lang="pl-PL" sz="1800" b="0" i="0" u="none" strike="noStrike" spc="0" dirty="0">
                          <a:solidFill>
                            <a:srgbClr val="000000"/>
                          </a:solidFill>
                          <a:latin typeface="Arial"/>
                        </a:rPr>
                        <a:t>język polski - </a:t>
                      </a:r>
                      <a:r>
                        <a:rPr lang="pl-PL" sz="1800" b="1" i="0" u="none" strike="noStrike" spc="0" dirty="0">
                          <a:solidFill>
                            <a:srgbClr val="000000"/>
                          </a:solidFill>
                          <a:latin typeface="Arial"/>
                        </a:rPr>
                        <a:t>21 kwietnia 2020 r. </a:t>
                      </a:r>
                      <a:r>
                        <a:rPr lang="pl-PL" sz="1800" b="0" i="0" u="none" strike="noStrike" spc="0" dirty="0">
                          <a:solidFill>
                            <a:srgbClr val="000000"/>
                          </a:solidFill>
                          <a:latin typeface="Arial"/>
                        </a:rPr>
                        <a:t>(wtorek) - </a:t>
                      </a:r>
                      <a:r>
                        <a:rPr lang="pl-PL" sz="1800" b="1" i="0" u="none" strike="noStrike" spc="0" dirty="0">
                          <a:solidFill>
                            <a:srgbClr val="000000"/>
                          </a:solidFill>
                          <a:latin typeface="Arial"/>
                        </a:rPr>
                        <a:t>godz. 9:00</a:t>
                      </a:r>
                      <a:endParaRPr lang="pl-PL" sz="1800" dirty="0"/>
                    </a:p>
                    <a:p>
                      <a:pPr algn="just">
                        <a:spcAft>
                          <a:spcPts val="0"/>
                        </a:spcAft>
                        <a:buFont typeface="+mj-lt"/>
                        <a:buAutoNum type="arabicPeriod"/>
                      </a:pPr>
                      <a:r>
                        <a:rPr lang="pl-PL" sz="1800" b="0" i="0" u="none" strike="noStrike" spc="0" dirty="0">
                          <a:solidFill>
                            <a:srgbClr val="000000"/>
                          </a:solidFill>
                          <a:latin typeface="Arial"/>
                        </a:rPr>
                        <a:t>matematyka - </a:t>
                      </a:r>
                      <a:r>
                        <a:rPr lang="pl-PL" sz="1800" b="1" i="0" u="none" strike="noStrike" spc="0" dirty="0">
                          <a:solidFill>
                            <a:srgbClr val="000000"/>
                          </a:solidFill>
                          <a:latin typeface="Arial"/>
                        </a:rPr>
                        <a:t>22 kwietnia 2020 r. </a:t>
                      </a:r>
                      <a:r>
                        <a:rPr lang="pl-PL" sz="1800" b="0" i="0" u="none" strike="noStrike" spc="0" dirty="0">
                          <a:solidFill>
                            <a:srgbClr val="000000"/>
                          </a:solidFill>
                          <a:latin typeface="Arial"/>
                        </a:rPr>
                        <a:t>(środa) - </a:t>
                      </a:r>
                      <a:r>
                        <a:rPr lang="pl-PL" sz="1800" b="1" i="0" u="none" strike="noStrike" spc="0" dirty="0">
                          <a:solidFill>
                            <a:srgbClr val="000000"/>
                          </a:solidFill>
                          <a:latin typeface="Arial"/>
                        </a:rPr>
                        <a:t>godz. 9:00</a:t>
                      </a:r>
                      <a:endParaRPr lang="pl-PL" sz="1800" dirty="0"/>
                    </a:p>
                    <a:p>
                      <a:pPr algn="just">
                        <a:spcAft>
                          <a:spcPts val="0"/>
                        </a:spcAft>
                        <a:buFont typeface="+mj-lt"/>
                        <a:buAutoNum type="arabicPeriod"/>
                      </a:pPr>
                      <a:r>
                        <a:rPr lang="pl-PL" sz="1800" b="0" i="0" u="none" strike="noStrike" spc="0" dirty="0">
                          <a:solidFill>
                            <a:srgbClr val="000000"/>
                          </a:solidFill>
                          <a:latin typeface="Arial"/>
                        </a:rPr>
                        <a:t>język obcy nowożytny - </a:t>
                      </a:r>
                      <a:r>
                        <a:rPr lang="pl-PL" sz="1800" b="1" i="0" u="none" strike="noStrike" spc="0" dirty="0">
                          <a:solidFill>
                            <a:srgbClr val="000000"/>
                          </a:solidFill>
                          <a:latin typeface="Arial"/>
                        </a:rPr>
                        <a:t>23 kwietnia 2020 r. </a:t>
                      </a:r>
                      <a:r>
                        <a:rPr lang="pl-PL" sz="1800" b="0" i="0" u="none" strike="noStrike" spc="0" dirty="0">
                          <a:solidFill>
                            <a:srgbClr val="000000"/>
                          </a:solidFill>
                          <a:latin typeface="Arial"/>
                        </a:rPr>
                        <a:t>(czwartek) - </a:t>
                      </a:r>
                      <a:r>
                        <a:rPr lang="pl-PL" sz="1800" b="1" i="0" u="none" strike="noStrike" spc="0" dirty="0">
                          <a:solidFill>
                            <a:srgbClr val="000000"/>
                          </a:solidFill>
                          <a:latin typeface="Arial"/>
                        </a:rPr>
                        <a:t>godz</a:t>
                      </a:r>
                      <a:r>
                        <a:rPr lang="pl-PL" sz="1600" b="1" i="0" u="none" strike="noStrike" spc="0" dirty="0">
                          <a:solidFill>
                            <a:srgbClr val="000000"/>
                          </a:solidFill>
                          <a:latin typeface="Arial"/>
                        </a:rPr>
                        <a:t>. </a:t>
                      </a:r>
                      <a:r>
                        <a:rPr lang="pl-PL" sz="1800" b="1" i="0" u="none" strike="noStrike" spc="0" dirty="0">
                          <a:solidFill>
                            <a:srgbClr val="000000"/>
                          </a:solidFill>
                          <a:latin typeface="Arial"/>
                        </a:rPr>
                        <a:t>9:00</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344137">
                <a:tc>
                  <a:txBody>
                    <a:bodyPr/>
                    <a:lstStyle/>
                    <a:p>
                      <a:pPr algn="ctr">
                        <a:spcAft>
                          <a:spcPts val="0"/>
                        </a:spcAft>
                      </a:pPr>
                      <a:r>
                        <a:rPr lang="pl-PL" sz="1600" b="1" i="0" u="none" strike="noStrike" spc="0" dirty="0">
                          <a:solidFill>
                            <a:srgbClr val="000000"/>
                          </a:solidFill>
                          <a:latin typeface="Arial"/>
                        </a:rPr>
                        <a:t>W terminie </a:t>
                      </a:r>
                      <a:r>
                        <a:rPr lang="pl-PL" sz="1600" b="1" i="0" u="none" strike="noStrike" spc="0" dirty="0" err="1" smtClean="0">
                          <a:solidFill>
                            <a:srgbClr val="000000"/>
                          </a:solidFill>
                          <a:latin typeface="Arial"/>
                        </a:rPr>
                        <a:t>dodatko</a:t>
                      </a:r>
                      <a:endParaRPr lang="pl-PL" sz="1600" b="1" i="0" u="none" strike="noStrike" spc="0" dirty="0" smtClean="0">
                        <a:solidFill>
                          <a:srgbClr val="000000"/>
                        </a:solidFill>
                        <a:latin typeface="Arial"/>
                      </a:endParaRPr>
                    </a:p>
                    <a:p>
                      <a:pPr algn="ctr">
                        <a:spcAft>
                          <a:spcPts val="0"/>
                        </a:spcAft>
                      </a:pPr>
                      <a:r>
                        <a:rPr lang="pl-PL" sz="1600" b="1" i="0" u="none" strike="noStrike" spc="0" dirty="0" err="1" smtClean="0">
                          <a:solidFill>
                            <a:srgbClr val="000000"/>
                          </a:solidFill>
                          <a:latin typeface="Arial"/>
                        </a:rPr>
                        <a:t>wym</a:t>
                      </a:r>
                      <a:endParaRPr lang="pl-PL" sz="1600" b="1"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buFont typeface="+mj-lt"/>
                        <a:buAutoNum type="arabicPeriod"/>
                      </a:pPr>
                      <a:r>
                        <a:rPr lang="pl-PL" sz="1800" b="0" i="0" u="none" strike="noStrike" spc="0" dirty="0">
                          <a:solidFill>
                            <a:srgbClr val="000000"/>
                          </a:solidFill>
                          <a:latin typeface="Arial"/>
                        </a:rPr>
                        <a:t>język polski - </a:t>
                      </a:r>
                      <a:r>
                        <a:rPr lang="pl-PL" sz="1800" b="1" i="0" u="none" strike="noStrike" spc="0" dirty="0">
                          <a:solidFill>
                            <a:srgbClr val="000000"/>
                          </a:solidFill>
                          <a:latin typeface="Arial"/>
                        </a:rPr>
                        <a:t>1 czerwca 2020 r. </a:t>
                      </a:r>
                      <a:r>
                        <a:rPr lang="pl-PL" sz="1800" b="0" i="0" u="none" strike="noStrike" spc="0" dirty="0">
                          <a:solidFill>
                            <a:srgbClr val="000000"/>
                          </a:solidFill>
                          <a:latin typeface="Arial"/>
                        </a:rPr>
                        <a:t>(poniedziałek) - </a:t>
                      </a:r>
                      <a:r>
                        <a:rPr lang="pl-PL" sz="1800" b="1" i="0" u="none" strike="noStrike" spc="0" dirty="0">
                          <a:solidFill>
                            <a:srgbClr val="000000"/>
                          </a:solidFill>
                          <a:latin typeface="Arial"/>
                        </a:rPr>
                        <a:t>godz. 9:00</a:t>
                      </a:r>
                      <a:endParaRPr lang="pl-PL" sz="1800" dirty="0"/>
                    </a:p>
                    <a:p>
                      <a:pPr algn="just">
                        <a:spcAft>
                          <a:spcPts val="0"/>
                        </a:spcAft>
                        <a:buFont typeface="+mj-lt"/>
                        <a:buAutoNum type="arabicPeriod"/>
                      </a:pPr>
                      <a:r>
                        <a:rPr lang="pl-PL" sz="1800" b="0" i="0" u="none" strike="noStrike" spc="0" dirty="0">
                          <a:solidFill>
                            <a:srgbClr val="000000"/>
                          </a:solidFill>
                          <a:latin typeface="Arial"/>
                        </a:rPr>
                        <a:t>matematyka - </a:t>
                      </a:r>
                      <a:r>
                        <a:rPr lang="pl-PL" sz="1800" b="1" i="0" u="none" strike="noStrike" spc="0" dirty="0">
                          <a:solidFill>
                            <a:srgbClr val="000000"/>
                          </a:solidFill>
                          <a:latin typeface="Arial"/>
                        </a:rPr>
                        <a:t>2 czerwca 2020 r. </a:t>
                      </a:r>
                      <a:r>
                        <a:rPr lang="pl-PL" sz="1800" b="0" i="0" u="none" strike="noStrike" spc="0" dirty="0">
                          <a:solidFill>
                            <a:srgbClr val="000000"/>
                          </a:solidFill>
                          <a:latin typeface="Arial"/>
                        </a:rPr>
                        <a:t>(wtorek) - </a:t>
                      </a:r>
                      <a:r>
                        <a:rPr lang="pl-PL" sz="1800" b="1" i="0" u="none" strike="noStrike" spc="0" dirty="0">
                          <a:solidFill>
                            <a:srgbClr val="000000"/>
                          </a:solidFill>
                          <a:latin typeface="Arial"/>
                        </a:rPr>
                        <a:t>godz. 9:00</a:t>
                      </a:r>
                      <a:endParaRPr lang="pl-PL" sz="1800" dirty="0"/>
                    </a:p>
                    <a:p>
                      <a:pPr algn="just">
                        <a:spcAft>
                          <a:spcPts val="0"/>
                        </a:spcAft>
                        <a:buFont typeface="+mj-lt"/>
                        <a:buAutoNum type="arabicPeriod"/>
                      </a:pPr>
                      <a:r>
                        <a:rPr lang="pl-PL" sz="1800" b="0" i="0" u="none" strike="noStrike" spc="0" dirty="0">
                          <a:solidFill>
                            <a:srgbClr val="000000"/>
                          </a:solidFill>
                          <a:latin typeface="Arial"/>
                        </a:rPr>
                        <a:t>język obcy nowożytny </a:t>
                      </a:r>
                      <a:r>
                        <a:rPr lang="pl-PL" sz="1800" b="0" i="0" u="none" strike="noStrike" spc="0">
                          <a:solidFill>
                            <a:srgbClr val="000000"/>
                          </a:solidFill>
                          <a:latin typeface="Arial"/>
                        </a:rPr>
                        <a:t>- </a:t>
                      </a:r>
                      <a:r>
                        <a:rPr lang="pl-PL" sz="1800" b="1" i="0" u="none" strike="noStrike" spc="0" dirty="0">
                          <a:solidFill>
                            <a:srgbClr val="000000"/>
                          </a:solidFill>
                          <a:latin typeface="Arial"/>
                        </a:rPr>
                        <a:t>3</a:t>
                      </a:r>
                      <a:r>
                        <a:rPr lang="pl-PL" sz="1800" b="1" i="0" u="none" strike="noStrike" spc="0" smtClean="0">
                          <a:solidFill>
                            <a:srgbClr val="000000"/>
                          </a:solidFill>
                          <a:latin typeface="Arial"/>
                        </a:rPr>
                        <a:t> </a:t>
                      </a:r>
                      <a:r>
                        <a:rPr lang="pl-PL" sz="1800" b="1" i="0" u="none" strike="noStrike" spc="0" dirty="0">
                          <a:solidFill>
                            <a:srgbClr val="000000"/>
                          </a:solidFill>
                          <a:latin typeface="Arial"/>
                        </a:rPr>
                        <a:t>czerwca 2020 r. </a:t>
                      </a:r>
                      <a:r>
                        <a:rPr lang="pl-PL" sz="1800" b="0" i="0" u="none" strike="noStrike" spc="0" dirty="0">
                          <a:solidFill>
                            <a:srgbClr val="000000"/>
                          </a:solidFill>
                          <a:latin typeface="Arial"/>
                        </a:rPr>
                        <a:t>(środa) - </a:t>
                      </a:r>
                      <a:r>
                        <a:rPr lang="pl-PL" sz="1800" b="1" i="0" u="none" strike="noStrike" spc="0" dirty="0">
                          <a:solidFill>
                            <a:srgbClr val="000000"/>
                          </a:solidFill>
                          <a:latin typeface="Arial"/>
                        </a:rPr>
                        <a:t>godz. 9:00</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8913" name="Rectangle 1"/>
          <p:cNvSpPr>
            <a:spLocks noChangeArrowheads="1"/>
          </p:cNvSpPr>
          <p:nvPr/>
        </p:nvSpPr>
        <p:spPr bwMode="auto">
          <a:xfrm>
            <a:off x="2051720" y="-132148"/>
            <a:ext cx="5184576"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pl-PL" sz="13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pl-PL" sz="1300" b="1"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l-PL" sz="2400" b="1" i="0" u="none" strike="noStrike" cap="none" normalizeH="0" baseline="0" dirty="0" smtClean="0">
                <a:ln>
                  <a:noFill/>
                </a:ln>
                <a:solidFill>
                  <a:srgbClr val="FF0000"/>
                </a:solidFill>
                <a:effectLst/>
                <a:latin typeface="Arial" pitchFamily="34" charset="0"/>
                <a:cs typeface="Arial" pitchFamily="34" charset="0"/>
              </a:rPr>
              <a:t>HARMONOGRAM EGZAMINU ÓSMOKLASISTY 2019/2020</a:t>
            </a:r>
            <a:endParaRPr kumimoji="0" lang="pl-PL"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pl-PL" sz="1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nvGraphicFramePr>
        <p:xfrm>
          <a:off x="755575" y="1196755"/>
          <a:ext cx="7992888" cy="3672407"/>
        </p:xfrm>
        <a:graphic>
          <a:graphicData uri="http://schemas.openxmlformats.org/drawingml/2006/table">
            <a:tbl>
              <a:tblPr/>
              <a:tblGrid>
                <a:gridCol w="2868446"/>
                <a:gridCol w="2562221"/>
                <a:gridCol w="2562221"/>
              </a:tblGrid>
              <a:tr h="500783">
                <a:tc rowSpan="2">
                  <a:txBody>
                    <a:bodyPr/>
                    <a:lstStyle/>
                    <a:p>
                      <a:pPr algn="ctr"/>
                      <a:r>
                        <a:rPr lang="pl-PL" sz="1800" dirty="0"/>
                        <a:t> </a:t>
                      </a:r>
                    </a:p>
                  </a:txBody>
                  <a:tcPr marL="6350" marR="63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spcAft>
                          <a:spcPts val="800"/>
                        </a:spcAft>
                      </a:pPr>
                      <a:r>
                        <a:rPr lang="pl-PL" sz="1800" b="1" dirty="0">
                          <a:solidFill>
                            <a:srgbClr val="000000"/>
                          </a:solidFill>
                          <a:latin typeface="Arial"/>
                        </a:rPr>
                        <a:t>Czas trwania (min.)</a:t>
                      </a:r>
                      <a:endParaRPr lang="pl-PL" sz="1800" dirty="0"/>
                    </a:p>
                  </a:txBody>
                  <a:tcPr marL="6350" marR="63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pl-PL"/>
                    </a:p>
                  </a:txBody>
                  <a:tcPr/>
                </a:tc>
              </a:tr>
              <a:tr h="1669275">
                <a:tc vMerge="1">
                  <a:txBody>
                    <a:bodyPr/>
                    <a:lstStyle/>
                    <a:p>
                      <a:endParaRPr lang="pl-PL"/>
                    </a:p>
                  </a:txBody>
                  <a:tcPr/>
                </a:tc>
                <a:tc>
                  <a:txBody>
                    <a:bodyPr/>
                    <a:lstStyle/>
                    <a:p>
                      <a:pPr algn="ctr">
                        <a:spcAft>
                          <a:spcPts val="800"/>
                        </a:spcAft>
                      </a:pPr>
                      <a:r>
                        <a:rPr lang="pl-PL" sz="1800" dirty="0">
                          <a:solidFill>
                            <a:srgbClr val="000000"/>
                          </a:solidFill>
                          <a:latin typeface="Arial"/>
                        </a:rPr>
                        <a:t>arkusz</a:t>
                      </a:r>
                      <a:endParaRPr lang="pl-PL" sz="1800" dirty="0"/>
                    </a:p>
                    <a:p>
                      <a:pPr algn="ctr">
                        <a:spcAft>
                          <a:spcPts val="800"/>
                        </a:spcAft>
                      </a:pPr>
                      <a:r>
                        <a:rPr lang="pl-PL" sz="1800" dirty="0" smtClean="0">
                          <a:solidFill>
                            <a:srgbClr val="000000"/>
                          </a:solidFill>
                          <a:latin typeface="Arial"/>
                        </a:rPr>
                        <a:t>standardowy</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800"/>
                        </a:spcAft>
                      </a:pPr>
                      <a:r>
                        <a:rPr lang="pl-PL" sz="1800">
                          <a:solidFill>
                            <a:srgbClr val="000000"/>
                          </a:solidFill>
                          <a:latin typeface="Arial"/>
                        </a:rPr>
                        <a:t>przedłużenie czasu,</a:t>
                      </a:r>
                      <a:br>
                        <a:rPr lang="pl-PL" sz="1800">
                          <a:solidFill>
                            <a:srgbClr val="000000"/>
                          </a:solidFill>
                          <a:latin typeface="Arial"/>
                        </a:rPr>
                      </a:br>
                      <a:r>
                        <a:rPr lang="pl-PL" sz="1800">
                          <a:solidFill>
                            <a:srgbClr val="000000"/>
                          </a:solidFill>
                          <a:latin typeface="Arial"/>
                        </a:rPr>
                        <a:t>o którym mowa w pkt. 17.</a:t>
                      </a:r>
                      <a:endParaRPr lang="pl-PL" sz="1800"/>
                    </a:p>
                    <a:p>
                      <a:pPr algn="ctr">
                        <a:spcAft>
                          <a:spcPts val="800"/>
                        </a:spcAft>
                      </a:pPr>
                      <a:r>
                        <a:rPr lang="pl-PL" sz="1800" b="1">
                          <a:solidFill>
                            <a:srgbClr val="000000"/>
                          </a:solidFill>
                          <a:latin typeface="Arial"/>
                        </a:rPr>
                        <a:t>Komunikatu CKE</a:t>
                      </a:r>
                      <a:endParaRPr lang="pl-PL" sz="180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0783">
                <a:tc>
                  <a:txBody>
                    <a:bodyPr/>
                    <a:lstStyle/>
                    <a:p>
                      <a:pPr algn="ctr">
                        <a:spcAft>
                          <a:spcPts val="800"/>
                        </a:spcAft>
                      </a:pPr>
                      <a:r>
                        <a:rPr lang="pl-PL" sz="1800" dirty="0">
                          <a:solidFill>
                            <a:srgbClr val="000000"/>
                          </a:solidFill>
                          <a:latin typeface="Arial"/>
                        </a:rPr>
                        <a:t>język polski</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800"/>
                        </a:spcAft>
                      </a:pPr>
                      <a:r>
                        <a:rPr lang="pl-PL" sz="1800" b="1">
                          <a:solidFill>
                            <a:srgbClr val="000000"/>
                          </a:solidFill>
                          <a:latin typeface="Arial"/>
                        </a:rPr>
                        <a:t>120</a:t>
                      </a:r>
                      <a:endParaRPr lang="pl-PL" sz="180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800"/>
                        </a:spcAft>
                      </a:pPr>
                      <a:r>
                        <a:rPr lang="pl-PL" sz="1800" dirty="0">
                          <a:solidFill>
                            <a:srgbClr val="000000"/>
                          </a:solidFill>
                          <a:latin typeface="Arial"/>
                        </a:rPr>
                        <a:t>do 180</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0783">
                <a:tc>
                  <a:txBody>
                    <a:bodyPr/>
                    <a:lstStyle/>
                    <a:p>
                      <a:pPr algn="ctr">
                        <a:spcAft>
                          <a:spcPts val="800"/>
                        </a:spcAft>
                      </a:pPr>
                      <a:r>
                        <a:rPr lang="pl-PL" sz="1800" dirty="0">
                          <a:solidFill>
                            <a:srgbClr val="000000"/>
                          </a:solidFill>
                          <a:latin typeface="Arial"/>
                        </a:rPr>
                        <a:t>matematyka</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800"/>
                        </a:spcAft>
                      </a:pPr>
                      <a:r>
                        <a:rPr lang="pl-PL" sz="1800" b="1">
                          <a:solidFill>
                            <a:srgbClr val="000000"/>
                          </a:solidFill>
                          <a:latin typeface="Arial"/>
                        </a:rPr>
                        <a:t>100</a:t>
                      </a:r>
                      <a:endParaRPr lang="pl-PL" sz="180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800"/>
                        </a:spcAft>
                      </a:pPr>
                      <a:r>
                        <a:rPr lang="pl-PL" sz="1800" dirty="0">
                          <a:solidFill>
                            <a:srgbClr val="000000"/>
                          </a:solidFill>
                          <a:latin typeface="Arial"/>
                        </a:rPr>
                        <a:t>do 150</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0783">
                <a:tc>
                  <a:txBody>
                    <a:bodyPr/>
                    <a:lstStyle/>
                    <a:p>
                      <a:pPr algn="ctr">
                        <a:spcAft>
                          <a:spcPts val="800"/>
                        </a:spcAft>
                      </a:pPr>
                      <a:r>
                        <a:rPr lang="pl-PL" sz="1800" dirty="0">
                          <a:solidFill>
                            <a:srgbClr val="000000"/>
                          </a:solidFill>
                          <a:latin typeface="Arial"/>
                        </a:rPr>
                        <a:t>język obcy nowożytny</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800"/>
                        </a:spcAft>
                      </a:pPr>
                      <a:r>
                        <a:rPr lang="pl-PL" sz="1800" b="1">
                          <a:solidFill>
                            <a:srgbClr val="000000"/>
                          </a:solidFill>
                          <a:latin typeface="Arial"/>
                        </a:rPr>
                        <a:t>90</a:t>
                      </a:r>
                      <a:endParaRPr lang="pl-PL" sz="180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800"/>
                        </a:spcAft>
                      </a:pPr>
                      <a:r>
                        <a:rPr lang="pl-PL" sz="1800" dirty="0">
                          <a:solidFill>
                            <a:srgbClr val="000000"/>
                          </a:solidFill>
                          <a:latin typeface="Arial"/>
                        </a:rPr>
                        <a:t>do 135</a:t>
                      </a:r>
                      <a:endParaRPr lang="pl-PL" sz="1800" dirty="0"/>
                    </a:p>
                  </a:txBody>
                  <a:tcPr marL="6350" marR="63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0961" name="Rectangle 1"/>
          <p:cNvSpPr>
            <a:spLocks noChangeArrowheads="1"/>
          </p:cNvSpPr>
          <p:nvPr/>
        </p:nvSpPr>
        <p:spPr bwMode="auto">
          <a:xfrm>
            <a:off x="0" y="332093"/>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2400" b="1" i="0" u="none" strike="noStrike" cap="none" normalizeH="0" baseline="0" dirty="0" smtClean="0">
                <a:ln>
                  <a:noFill/>
                </a:ln>
                <a:solidFill>
                  <a:srgbClr val="FF0000"/>
                </a:solidFill>
                <a:effectLst/>
                <a:latin typeface="Arial" pitchFamily="34" charset="0"/>
                <a:cs typeface="Arial" pitchFamily="34" charset="0"/>
              </a:rPr>
              <a:t>CZAS TRWANIA EGZAMINU ÓSMOKLASISTY Z POSZCZEGÓLNYCH PRZEDMIOTÓW</a:t>
            </a:r>
            <a:endParaRPr kumimoji="0" lang="pl-PL"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4" name="pole tekstowe 3"/>
          <p:cNvSpPr txBox="1"/>
          <p:nvPr/>
        </p:nvSpPr>
        <p:spPr>
          <a:xfrm>
            <a:off x="827584" y="5301208"/>
            <a:ext cx="7992888" cy="1200329"/>
          </a:xfrm>
          <a:prstGeom prst="rect">
            <a:avLst/>
          </a:prstGeom>
          <a:noFill/>
        </p:spPr>
        <p:txBody>
          <a:bodyPr wrap="square" rtlCol="0">
            <a:spAutoFit/>
          </a:bodyPr>
          <a:lstStyle/>
          <a:p>
            <a:r>
              <a:rPr lang="pl-PL" b="1" dirty="0" smtClean="0">
                <a:latin typeface="ARIALpodstawowy)"/>
              </a:rPr>
              <a:t>Do czasu trwania egzaminu ósmoklasisty z każdego przedmiotu </a:t>
            </a:r>
            <a:r>
              <a:rPr lang="pl-PL" b="1" dirty="0" smtClean="0">
                <a:solidFill>
                  <a:srgbClr val="FF0000"/>
                </a:solidFill>
                <a:latin typeface="ARIALpodstawowy)"/>
              </a:rPr>
              <a:t>nie wlicza się </a:t>
            </a:r>
            <a:r>
              <a:rPr lang="pl-PL" b="1" dirty="0" smtClean="0">
                <a:latin typeface="ARIALpodstawowy)"/>
              </a:rPr>
              <a:t>czasu przeznaczonego na sprawdzenie przez ucznia poprawności przeniesienia odpowiedzi na kartę odpowiedzi </a:t>
            </a:r>
            <a:r>
              <a:rPr lang="pl-PL" b="1" dirty="0" smtClean="0">
                <a:solidFill>
                  <a:srgbClr val="FF0000"/>
                </a:solidFill>
                <a:latin typeface="ARIALpodstawowy)"/>
              </a:rPr>
              <a:t>(5 minut).</a:t>
            </a:r>
            <a:r>
              <a:rPr lang="pl-PL" b="1" dirty="0" smtClean="0">
                <a:latin typeface="ARIALpodstawowy)"/>
              </a:rPr>
              <a:t> </a:t>
            </a:r>
            <a:r>
              <a:rPr lang="pl-PL" dirty="0" smtClean="0">
                <a:latin typeface="ARIALpodstawowy)"/>
              </a:rPr>
              <a:t/>
            </a:r>
            <a:br>
              <a:rPr lang="pl-PL" dirty="0" smtClean="0">
                <a:latin typeface="ARIALpodstawowy)"/>
              </a:rPr>
            </a:br>
            <a:endParaRPr lang="pl-PL" dirty="0">
              <a:latin typeface="ARIALpodstawowy)"/>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611560" y="620688"/>
            <a:ext cx="8208912" cy="5632311"/>
          </a:xfrm>
          <a:prstGeom prst="rect">
            <a:avLst/>
          </a:prstGeom>
          <a:noFill/>
        </p:spPr>
        <p:txBody>
          <a:bodyPr wrap="square" rtlCol="0">
            <a:spAutoFit/>
          </a:bodyPr>
          <a:lstStyle/>
          <a:p>
            <a:r>
              <a:rPr lang="pl-PL" sz="2400" dirty="0" smtClean="0">
                <a:latin typeface="ARIALpodstawowy)"/>
              </a:rPr>
              <a:t>Do egzaminu  ósmoklasisty  </a:t>
            </a:r>
            <a:r>
              <a:rPr lang="pl-PL" sz="2400" b="1" dirty="0" smtClean="0">
                <a:latin typeface="ARIALpodstawowy)"/>
              </a:rPr>
              <a:t>w terminie dodatkowym </a:t>
            </a:r>
            <a:r>
              <a:rPr lang="pl-PL" sz="2400" dirty="0" smtClean="0">
                <a:latin typeface="ARIALpodstawowy)"/>
              </a:rPr>
              <a:t>przystępuje uczeń, który: </a:t>
            </a:r>
          </a:p>
          <a:p>
            <a:pPr>
              <a:buFont typeface="Wingdings" pitchFamily="2" charset="2"/>
              <a:buChar char="Ø"/>
            </a:pPr>
            <a:r>
              <a:rPr lang="pl-PL" sz="2400" dirty="0" smtClean="0">
                <a:latin typeface="ARIALpodstawowy)"/>
              </a:rPr>
              <a:t> </a:t>
            </a:r>
            <a:r>
              <a:rPr lang="pl-PL" sz="2400" b="1" dirty="0" smtClean="0">
                <a:latin typeface="ARIALpodstawowy)"/>
              </a:rPr>
              <a:t>z przyczyn  losowych  </a:t>
            </a:r>
            <a:r>
              <a:rPr lang="pl-PL" sz="2400" dirty="0" smtClean="0">
                <a:latin typeface="ARIALpodstawowy)"/>
              </a:rPr>
              <a:t>lub  zdrowotnych nie  przystąpił  do egzaminu ósmoklasisty z  danego przedmiotu lub przedmiotów w terminie głównym </a:t>
            </a:r>
            <a:r>
              <a:rPr lang="pl-PL" sz="2400" u="sng" dirty="0" smtClean="0">
                <a:latin typeface="ARIALpodstawowy)"/>
              </a:rPr>
              <a:t>ALBO</a:t>
            </a:r>
          </a:p>
          <a:p>
            <a:pPr>
              <a:buFont typeface="Wingdings" pitchFamily="2" charset="2"/>
              <a:buChar char="Ø"/>
            </a:pPr>
            <a:endParaRPr lang="pl-PL" sz="2400" dirty="0" smtClean="0">
              <a:latin typeface="ARIALpodstawowy)"/>
            </a:endParaRPr>
          </a:p>
          <a:p>
            <a:pPr>
              <a:buFont typeface="Wingdings" pitchFamily="2" charset="2"/>
              <a:buChar char="Ø"/>
            </a:pPr>
            <a:r>
              <a:rPr lang="pl-PL" sz="2400" b="1" dirty="0" smtClean="0">
                <a:latin typeface="ARIALpodstawowy)"/>
              </a:rPr>
              <a:t> przerwał  </a:t>
            </a:r>
            <a:r>
              <a:rPr lang="pl-PL" sz="2400" dirty="0" smtClean="0">
                <a:latin typeface="ARIALpodstawowy)"/>
              </a:rPr>
              <a:t>lub któremu przerwano i unieważniono egzamin ósmoklasisty z danego przedmiotu lub przedmiotów w terminie głównym (również z przyczyn losowych lub zdrowotnych).</a:t>
            </a:r>
          </a:p>
          <a:p>
            <a:endParaRPr lang="pl-PL" sz="2400" dirty="0" smtClean="0">
              <a:latin typeface="ARIALpodstawowy)"/>
            </a:endParaRPr>
          </a:p>
          <a:p>
            <a:pPr>
              <a:buFont typeface="Wingdings" pitchFamily="2" charset="2"/>
              <a:buChar char="Ø"/>
            </a:pPr>
            <a:r>
              <a:rPr lang="pl-PL" sz="2400" dirty="0" smtClean="0">
                <a:latin typeface="ARIALpodstawowy)"/>
              </a:rPr>
              <a:t> Do  egzaminu ósmoklasisty w terminie dodatkowym przystępuje również uczeń, któremu dyrektor OKE lub dyrektor CKE </a:t>
            </a:r>
            <a:r>
              <a:rPr lang="pl-PL" sz="2400" b="1" dirty="0" smtClean="0">
                <a:latin typeface="ARIALpodstawowy)"/>
              </a:rPr>
              <a:t>unieważnił egzamin </a:t>
            </a:r>
            <a:r>
              <a:rPr lang="pl-PL" sz="2400" dirty="0" smtClean="0">
                <a:latin typeface="ARIALpodstawowy)"/>
              </a:rPr>
              <a:t>z danego przedmiotu lub przedmiotów.</a:t>
            </a:r>
            <a:endParaRPr lang="pl-PL" sz="2400" dirty="0">
              <a:latin typeface="ARIALpodstawowy)"/>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43608" y="1052736"/>
            <a:ext cx="7272808" cy="3108543"/>
          </a:xfrm>
          <a:prstGeom prst="rect">
            <a:avLst/>
          </a:prstGeom>
          <a:noFill/>
        </p:spPr>
        <p:txBody>
          <a:bodyPr wrap="square" rtlCol="0">
            <a:spAutoFit/>
          </a:bodyPr>
          <a:lstStyle/>
          <a:p>
            <a:r>
              <a:rPr lang="pl-PL" sz="2800" b="1" dirty="0" smtClean="0">
                <a:latin typeface="ARIALpodstawowy)"/>
              </a:rPr>
              <a:t>TERMINY OGŁASZANIA WYNIKÓW:</a:t>
            </a:r>
          </a:p>
          <a:p>
            <a:endParaRPr lang="pl-PL" sz="2800" b="1" dirty="0">
              <a:latin typeface="ARIALpodstawowy)"/>
            </a:endParaRPr>
          </a:p>
          <a:p>
            <a:pPr>
              <a:buFont typeface="Wingdings" pitchFamily="2" charset="2"/>
              <a:buChar char="Ø"/>
            </a:pPr>
            <a:r>
              <a:rPr lang="pl-PL" sz="2800" dirty="0" smtClean="0">
                <a:solidFill>
                  <a:srgbClr val="FF0000"/>
                </a:solidFill>
                <a:latin typeface="ARIALpodstawowy)"/>
              </a:rPr>
              <a:t>19 czerwca 2020 r.</a:t>
            </a:r>
          </a:p>
          <a:p>
            <a:endParaRPr lang="pl-PL" sz="2800" b="1" dirty="0">
              <a:latin typeface="ARIALpodstawowy)"/>
            </a:endParaRPr>
          </a:p>
          <a:p>
            <a:r>
              <a:rPr lang="pl-PL" sz="2800" b="1" dirty="0" smtClean="0">
                <a:latin typeface="ARIALpodstawowy)"/>
              </a:rPr>
              <a:t>TERMIN WYDANIA ZAŚWIADCZEŃ:</a:t>
            </a:r>
          </a:p>
          <a:p>
            <a:pPr>
              <a:buFont typeface="Wingdings" pitchFamily="2" charset="2"/>
              <a:buChar char="Ø"/>
            </a:pPr>
            <a:endParaRPr lang="pl-PL" sz="2800" b="1" dirty="0">
              <a:latin typeface="ARIALpodstawowy)"/>
            </a:endParaRPr>
          </a:p>
          <a:p>
            <a:pPr>
              <a:buFont typeface="Wingdings" pitchFamily="2" charset="2"/>
              <a:buChar char="Ø"/>
            </a:pPr>
            <a:r>
              <a:rPr lang="pl-PL" sz="2800" dirty="0" smtClean="0">
                <a:solidFill>
                  <a:srgbClr val="FF0000"/>
                </a:solidFill>
                <a:latin typeface="ARIALpodstawowy)"/>
              </a:rPr>
              <a:t>26 czerwca 2020 r.</a:t>
            </a:r>
            <a:endParaRPr lang="pl-PL" sz="2800" dirty="0">
              <a:solidFill>
                <a:srgbClr val="FF0000"/>
              </a:solidFill>
              <a:latin typeface="ARIALpodstawowy)"/>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ORGANIZACJA EGZAMINU</a:t>
            </a:r>
            <a:endParaRPr lang="pl-PL" dirty="0"/>
          </a:p>
        </p:txBody>
      </p:sp>
      <p:sp>
        <p:nvSpPr>
          <p:cNvPr id="4" name="Podtytuł 3"/>
          <p:cNvSpPr>
            <a:spLocks noGrp="1"/>
          </p:cNvSpPr>
          <p:nvPr>
            <p:ph type="subTitle" idx="1"/>
          </p:nvPr>
        </p:nvSpPr>
        <p:spPr/>
        <p:txBody>
          <a:bodyPr/>
          <a:lstStyle/>
          <a:p>
            <a:r>
              <a:rPr lang="pl-PL" dirty="0" smtClean="0"/>
              <a:t>Co trzeba wiedzieć?</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548680"/>
            <a:ext cx="8352928" cy="3046988"/>
          </a:xfrm>
          <a:prstGeom prst="rect">
            <a:avLst/>
          </a:prstGeom>
        </p:spPr>
        <p:txBody>
          <a:bodyPr wrap="square">
            <a:spAutoFit/>
          </a:bodyPr>
          <a:lstStyle/>
          <a:p>
            <a:pPr algn="just">
              <a:buFont typeface="Wingdings" pitchFamily="2" charset="2"/>
              <a:buChar char="Ø"/>
            </a:pPr>
            <a:r>
              <a:rPr lang="pl-PL" sz="2400" dirty="0">
                <a:latin typeface="Arial" pitchFamily="34" charset="0"/>
                <a:cs typeface="Arial" pitchFamily="34" charset="0"/>
              </a:rPr>
              <a:t>Podczas egzaminu z każdego przedmiotu każdy zdający siedzi </a:t>
            </a:r>
            <a:r>
              <a:rPr lang="pl-PL" sz="2400" u="sng" dirty="0">
                <a:latin typeface="Arial" pitchFamily="34" charset="0"/>
                <a:cs typeface="Arial" pitchFamily="34" charset="0"/>
              </a:rPr>
              <a:t>przy osobnym stoliku</a:t>
            </a:r>
            <a:r>
              <a:rPr lang="pl-PL" sz="2400" u="sng" dirty="0" smtClean="0">
                <a:latin typeface="Arial" pitchFamily="34" charset="0"/>
                <a:cs typeface="Arial" pitchFamily="34" charset="0"/>
              </a:rPr>
              <a:t>.</a:t>
            </a:r>
          </a:p>
          <a:p>
            <a:pPr>
              <a:buFont typeface="Wingdings" pitchFamily="2" charset="2"/>
              <a:buChar char="Ø"/>
            </a:pPr>
            <a:endParaRPr lang="pl-PL" sz="2400" dirty="0">
              <a:latin typeface="Arial" pitchFamily="34" charset="0"/>
              <a:cs typeface="Arial" pitchFamily="34" charset="0"/>
            </a:endParaRPr>
          </a:p>
          <a:p>
            <a:pPr algn="just">
              <a:buFont typeface="Wingdings" pitchFamily="2" charset="2"/>
              <a:buChar char="Ø"/>
            </a:pPr>
            <a:r>
              <a:rPr lang="pl-PL" sz="2400" dirty="0" smtClean="0">
                <a:latin typeface="Arial" pitchFamily="34" charset="0"/>
                <a:cs typeface="Arial" pitchFamily="34" charset="0"/>
              </a:rPr>
              <a:t> </a:t>
            </a:r>
            <a:r>
              <a:rPr lang="pl-PL" sz="2400" dirty="0">
                <a:latin typeface="Arial" pitchFamily="34" charset="0"/>
                <a:cs typeface="Arial" pitchFamily="34" charset="0"/>
              </a:rPr>
              <a:t>Na stoliku mogą znajdować się wyłącznie arkusze egzaminacyjne, materiały i przybory pomocnicze wskazane w komunikacie dyrektora </a:t>
            </a:r>
            <a:r>
              <a:rPr lang="pl-PL" sz="2400" dirty="0" smtClean="0">
                <a:latin typeface="Arial" pitchFamily="34" charset="0"/>
                <a:cs typeface="Arial" pitchFamily="34" charset="0"/>
              </a:rPr>
              <a:t>CKE.</a:t>
            </a:r>
          </a:p>
          <a:p>
            <a:pPr algn="just">
              <a:buFont typeface="Wingdings" pitchFamily="2" charset="2"/>
              <a:buChar char="Ø"/>
            </a:pPr>
            <a:endParaRPr lang="pl-PL" sz="2400" dirty="0">
              <a:latin typeface="Arial" pitchFamily="34" charset="0"/>
              <a:cs typeface="Arial" pitchFamily="34" charset="0"/>
            </a:endParaRPr>
          </a:p>
          <a:p>
            <a:pPr algn="just">
              <a:buFont typeface="Wingdings" pitchFamily="2" charset="2"/>
              <a:buChar char="Ø"/>
            </a:pPr>
            <a:r>
              <a:rPr lang="pl-PL" sz="2400" dirty="0" smtClean="0">
                <a:latin typeface="Arial" pitchFamily="34" charset="0"/>
                <a:cs typeface="Arial" pitchFamily="34" charset="0"/>
              </a:rPr>
              <a:t>Obowiązuje </a:t>
            </a:r>
            <a:r>
              <a:rPr lang="pl-PL" sz="2400" b="1" dirty="0" smtClean="0">
                <a:latin typeface="Arial" pitchFamily="34" charset="0"/>
                <a:cs typeface="Arial" pitchFamily="34" charset="0"/>
              </a:rPr>
              <a:t>strój galowy</a:t>
            </a:r>
            <a:r>
              <a:rPr lang="pl-PL" sz="2400" dirty="0" smtClean="0">
                <a:latin typeface="Arial" pitchFamily="34" charset="0"/>
                <a:cs typeface="Arial" pitchFamily="34" charset="0"/>
              </a:rPr>
              <a:t>.</a:t>
            </a:r>
            <a:endParaRPr lang="pl-PL" sz="2400" dirty="0">
              <a:latin typeface="Arial" pitchFamily="34" charset="0"/>
              <a:cs typeface="Arial" pitchFamily="34" charset="0"/>
            </a:endParaRPr>
          </a:p>
        </p:txBody>
      </p:sp>
      <p:sp>
        <p:nvSpPr>
          <p:cNvPr id="41986" name="AutoShape 2" descr="Znalezione obrazy dla zapytania: ŁAWKI NA EGZAMINI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41988" name="Picture 4" descr="Znalezione obrazy dla zapytania: ŁAWKI NA EGZAMINIE"/>
          <p:cNvPicPr>
            <a:picLocks noChangeAspect="1" noChangeArrowheads="1"/>
          </p:cNvPicPr>
          <p:nvPr/>
        </p:nvPicPr>
        <p:blipFill>
          <a:blip r:embed="rId2" cstate="print"/>
          <a:srcRect/>
          <a:stretch>
            <a:fillRect/>
          </a:stretch>
        </p:blipFill>
        <p:spPr bwMode="auto">
          <a:xfrm>
            <a:off x="971600" y="3933056"/>
            <a:ext cx="3370174" cy="2246783"/>
          </a:xfrm>
          <a:prstGeom prst="rect">
            <a:avLst/>
          </a:prstGeom>
          <a:noFill/>
        </p:spPr>
      </p:pic>
      <p:pic>
        <p:nvPicPr>
          <p:cNvPr id="41990" name="Picture 6" descr="Znalezione obrazy dla zapytania: grafika uczeń rysunek"/>
          <p:cNvPicPr>
            <a:picLocks noChangeAspect="1" noChangeArrowheads="1"/>
          </p:cNvPicPr>
          <p:nvPr/>
        </p:nvPicPr>
        <p:blipFill>
          <a:blip r:embed="rId3" cstate="print"/>
          <a:srcRect/>
          <a:stretch>
            <a:fillRect/>
          </a:stretch>
        </p:blipFill>
        <p:spPr bwMode="auto">
          <a:xfrm>
            <a:off x="5220072" y="3645024"/>
            <a:ext cx="2774082" cy="277408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166</TotalTime>
  <Words>853</Words>
  <Application>Microsoft Office PowerPoint</Application>
  <PresentationFormat>Pokaz na ekranie (4:3)</PresentationFormat>
  <Paragraphs>93</Paragraphs>
  <Slides>23</Slides>
  <Notes>0</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Aspekt</vt:lpstr>
      <vt:lpstr>EGZAMIN ÓSMOKLASISTY 2020</vt:lpstr>
      <vt:lpstr>Slajd 2</vt:lpstr>
      <vt:lpstr>WAŻNE TERMINY</vt:lpstr>
      <vt:lpstr>Slajd 4</vt:lpstr>
      <vt:lpstr>Slajd 5</vt:lpstr>
      <vt:lpstr>Slajd 6</vt:lpstr>
      <vt:lpstr>Slajd 7</vt:lpstr>
      <vt:lpstr>ORGANIZACJA EGZAMINU</vt:lpstr>
      <vt:lpstr>Slajd 9</vt:lpstr>
      <vt:lpstr>Slajd 10</vt:lpstr>
      <vt:lpstr>Slajd 11</vt:lpstr>
      <vt:lpstr>Slajd 12</vt:lpstr>
      <vt:lpstr>Slajd 13</vt:lpstr>
      <vt:lpstr>Slajd 14</vt:lpstr>
      <vt:lpstr>Slajd 15</vt:lpstr>
      <vt:lpstr>Slajd 16</vt:lpstr>
      <vt:lpstr>Slajd 17</vt:lpstr>
      <vt:lpstr>Slajd 18</vt:lpstr>
      <vt:lpstr>Slajd 19</vt:lpstr>
      <vt:lpstr>Dostosowanie warunków na egzaminie</vt:lpstr>
      <vt:lpstr>Slajd 21</vt:lpstr>
      <vt:lpstr>Wgląd w pracę </vt:lpstr>
      <vt:lpstr>Slajd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EGZAMIN ÓSMOKLASISTY 2020</dc:title>
  <dc:creator>Patrycja</dc:creator>
  <cp:lastModifiedBy>dziennik</cp:lastModifiedBy>
  <cp:revision>39</cp:revision>
  <dcterms:created xsi:type="dcterms:W3CDTF">2020-02-22T15:37:55Z</dcterms:created>
  <dcterms:modified xsi:type="dcterms:W3CDTF">2020-02-27T07:15:04Z</dcterms:modified>
</cp:coreProperties>
</file>